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20" r:id="rId16"/>
    <p:sldId id="321" r:id="rId17"/>
    <p:sldId id="302" r:id="rId18"/>
    <p:sldId id="303" r:id="rId19"/>
    <p:sldId id="305" r:id="rId20"/>
    <p:sldId id="304"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Lst>
  <p:sldSz cx="6858000" cy="9144000" type="screen4x3"/>
  <p:notesSz cx="6858000" cy="9144000"/>
  <p:embeddedFontLst>
    <p:embeddedFont>
      <p:font typeface="OPPOSans R" panose="00020600040101010101" charset="-122"/>
      <p:regular r:id="rId40"/>
    </p:embeddedFont>
    <p:embeddedFont>
      <p:font typeface="庞门正道标题体" panose="02010600030101010101" pitchFamily="2" charset="-122"/>
      <p:regular r:id="rId41"/>
    </p:embeddedFont>
    <p:embeddedFont>
      <p:font typeface="OPPOSans H" panose="00020600040101010101" charset="-122"/>
      <p:regular r:id="rId42"/>
    </p:embeddedFont>
    <p:embeddedFont>
      <p:font typeface="等线" panose="02010600030101010101" charset="-122"/>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 userDrawn="1">
          <p15:clr>
            <a:srgbClr val="A4A3A4"/>
          </p15:clr>
        </p15:guide>
        <p15:guide id="3" pos="216" userDrawn="1">
          <p15:clr>
            <a:srgbClr val="A4A3A4"/>
          </p15:clr>
        </p15:guide>
        <p15:guide id="4" pos="4122" userDrawn="1">
          <p15:clr>
            <a:srgbClr val="A4A3A4"/>
          </p15:clr>
        </p15:guide>
        <p15:guide id="5" orient="horz" pos="55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24"/>
    <a:srgbClr val="970309"/>
    <a:srgbClr val="ECD4D8"/>
    <a:srgbClr val="044886"/>
    <a:srgbClr val="D3E2ED"/>
    <a:srgbClr val="033461"/>
    <a:srgbClr val="DEEFFE"/>
    <a:srgbClr val="DAEDFE"/>
    <a:srgbClr val="030E4D"/>
    <a:srgbClr val="F0F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4" d="100"/>
          <a:sy n="84" d="100"/>
        </p:scale>
        <p:origin x="2976" y="102"/>
      </p:cViewPr>
      <p:guideLst>
        <p:guide orient="horz" pos="286"/>
        <p:guide pos="216"/>
        <p:guide pos="4122"/>
        <p:guide orient="horz" pos="5580"/>
      </p:guideLst>
    </p:cSldViewPr>
  </p:slideViewPr>
  <p:notesTextViewPr>
    <p:cViewPr>
      <p:scale>
        <a:sx n="1" d="1"/>
        <a:sy n="1" d="1"/>
      </p:scale>
      <p:origin x="0" y="0"/>
    </p:cViewPr>
  </p:notesTextViewPr>
  <p:sorterViewPr>
    <p:cViewPr>
      <p:scale>
        <a:sx n="49" d="100"/>
        <a:sy n="4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9D870-5715-4CC2-B5E8-6756ABB2155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66134-19F3-4AED-8CE2-7ADFF16E3FE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5.xml"/><Relationship Id="rId7" Type="http://schemas.openxmlformats.org/officeDocument/2006/relationships/image" Target="../media/image25.png"/><Relationship Id="rId6" Type="http://schemas.openxmlformats.org/officeDocument/2006/relationships/tags" Target="../tags/tag4.xml"/><Relationship Id="rId5" Type="http://schemas.openxmlformats.org/officeDocument/2006/relationships/image" Target="../media/image24.png"/><Relationship Id="rId4" Type="http://schemas.openxmlformats.org/officeDocument/2006/relationships/tags" Target="../tags/tag3.xml"/><Relationship Id="rId3" Type="http://schemas.openxmlformats.org/officeDocument/2006/relationships/image" Target="../media/image23.jpeg"/><Relationship Id="rId2" Type="http://schemas.openxmlformats.org/officeDocument/2006/relationships/tags" Target="../tags/tag2.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tags" Target="../tags/tag7.xml"/><Relationship Id="rId4" Type="http://schemas.openxmlformats.org/officeDocument/2006/relationships/image" Target="../media/image2.png"/><Relationship Id="rId3" Type="http://schemas.openxmlformats.org/officeDocument/2006/relationships/image" Target="../media/image4.jpeg"/><Relationship Id="rId2" Type="http://schemas.openxmlformats.org/officeDocument/2006/relationships/tags" Target="../tags/tag6.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jpe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2.png"/><Relationship Id="rId28" Type="http://schemas.openxmlformats.org/officeDocument/2006/relationships/slideLayout" Target="../slideLayouts/slideLayout1.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image" Target="../media/image4.jpeg"/><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3.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hyperlink" Target="http://www.website.com" TargetMode="Externa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20.png"/><Relationship Id="rId5" Type="http://schemas.openxmlformats.org/officeDocument/2006/relationships/tags" Target="../tags/tag1.xml"/><Relationship Id="rId4" Type="http://schemas.openxmlformats.org/officeDocument/2006/relationships/image" Target="../media/image19.jpe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connectonline.asic.gov.au" TargetMode="External"/><Relationship Id="rId4"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descr="templates\picture_hover\&amp;pky250_sjzg_VCG211415728330&amp;"/>
          <p:cNvPicPr>
            <a:picLocks noChangeAspect="1"/>
          </p:cNvPicPr>
          <p:nvPr/>
        </p:nvPicPr>
        <p:blipFill>
          <a:blip r:embed="rId1"/>
          <a:srcRect l="17791" t="2932" r="21906"/>
          <a:stretch>
            <a:fillRect/>
          </a:stretch>
        </p:blipFill>
        <p:spPr>
          <a:xfrm>
            <a:off x="0" y="0"/>
            <a:ext cx="6858000" cy="7357588"/>
          </a:xfrm>
          <a:custGeom>
            <a:avLst/>
            <a:gdLst>
              <a:gd name="connsiteX0" fmla="*/ 0 w 6858000"/>
              <a:gd name="connsiteY0" fmla="*/ 0 h 7357588"/>
              <a:gd name="connsiteX1" fmla="*/ 6858000 w 6858000"/>
              <a:gd name="connsiteY1" fmla="*/ 0 h 7357588"/>
              <a:gd name="connsiteX2" fmla="*/ 6858000 w 6858000"/>
              <a:gd name="connsiteY2" fmla="*/ 7357588 h 7357588"/>
              <a:gd name="connsiteX3" fmla="*/ 0 w 6858000"/>
              <a:gd name="connsiteY3" fmla="*/ 7357588 h 7357588"/>
            </a:gdLst>
            <a:ahLst/>
            <a:cxnLst>
              <a:cxn ang="0">
                <a:pos x="connsiteX0" y="connsiteY0"/>
              </a:cxn>
              <a:cxn ang="0">
                <a:pos x="connsiteX1" y="connsiteY1"/>
              </a:cxn>
              <a:cxn ang="0">
                <a:pos x="connsiteX2" y="connsiteY2"/>
              </a:cxn>
              <a:cxn ang="0">
                <a:pos x="connsiteX3" y="connsiteY3"/>
              </a:cxn>
            </a:cxnLst>
            <a:rect l="l" t="t" r="r" b="b"/>
            <a:pathLst>
              <a:path w="6858000" h="7357588">
                <a:moveTo>
                  <a:pt x="0" y="0"/>
                </a:moveTo>
                <a:lnTo>
                  <a:pt x="6858000" y="0"/>
                </a:lnTo>
                <a:lnTo>
                  <a:pt x="6858000" y="7357588"/>
                </a:lnTo>
                <a:lnTo>
                  <a:pt x="0" y="7357588"/>
                </a:lnTo>
                <a:close/>
              </a:path>
            </a:pathLst>
          </a:custGeom>
        </p:spPr>
      </p:pic>
      <p:sp>
        <p:nvSpPr>
          <p:cNvPr id="26" name="任意多边形: 形状 25"/>
          <p:cNvSpPr/>
          <p:nvPr/>
        </p:nvSpPr>
        <p:spPr>
          <a:xfrm>
            <a:off x="0" y="1576137"/>
            <a:ext cx="6858000" cy="7567863"/>
          </a:xfrm>
          <a:custGeom>
            <a:avLst/>
            <a:gdLst>
              <a:gd name="connsiteX0" fmla="*/ 0 w 6858000"/>
              <a:gd name="connsiteY0" fmla="*/ 0 h 7567863"/>
              <a:gd name="connsiteX1" fmla="*/ 6858000 w 6858000"/>
              <a:gd name="connsiteY1" fmla="*/ 5705928 h 7567863"/>
              <a:gd name="connsiteX2" fmla="*/ 6858000 w 6858000"/>
              <a:gd name="connsiteY2" fmla="*/ 7567863 h 7567863"/>
              <a:gd name="connsiteX3" fmla="*/ 0 w 6858000"/>
              <a:gd name="connsiteY3" fmla="*/ 7567863 h 7567863"/>
            </a:gdLst>
            <a:ahLst/>
            <a:cxnLst>
              <a:cxn ang="0">
                <a:pos x="connsiteX0" y="connsiteY0"/>
              </a:cxn>
              <a:cxn ang="0">
                <a:pos x="connsiteX1" y="connsiteY1"/>
              </a:cxn>
              <a:cxn ang="0">
                <a:pos x="connsiteX2" y="connsiteY2"/>
              </a:cxn>
              <a:cxn ang="0">
                <a:pos x="connsiteX3" y="connsiteY3"/>
              </a:cxn>
            </a:cxnLst>
            <a:rect l="l" t="t" r="r" b="b"/>
            <a:pathLst>
              <a:path w="6858000" h="7567863">
                <a:moveTo>
                  <a:pt x="0" y="0"/>
                </a:moveTo>
                <a:lnTo>
                  <a:pt x="6858000" y="5705928"/>
                </a:lnTo>
                <a:lnTo>
                  <a:pt x="6858000" y="7567863"/>
                </a:lnTo>
                <a:lnTo>
                  <a:pt x="0" y="7567863"/>
                </a:lnTo>
                <a:close/>
              </a:path>
            </a:pathLst>
          </a:cu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27" name="等腰三角形 26"/>
          <p:cNvSpPr/>
          <p:nvPr/>
        </p:nvSpPr>
        <p:spPr>
          <a:xfrm rot="5400000">
            <a:off x="-676068" y="662878"/>
            <a:ext cx="2658424" cy="1306283"/>
          </a:xfrm>
          <a:prstGeom prst="triangle">
            <a:avLst/>
          </a:prstGeom>
          <a:gradFill>
            <a:gsLst>
              <a:gs pos="100000">
                <a:srgbClr val="A73103"/>
              </a:gs>
              <a:gs pos="45000">
                <a:srgbClr val="970309"/>
              </a:gs>
            </a:gsLst>
            <a:lin ang="5400000" scaled="0"/>
          </a:gradFill>
          <a:ln>
            <a:noFill/>
          </a:ln>
          <a:effectLst>
            <a:outerShdw blurRad="127000" dist="127000" dir="2700000" algn="tl"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28" name="等腰三角形 27"/>
          <p:cNvSpPr/>
          <p:nvPr/>
        </p:nvSpPr>
        <p:spPr>
          <a:xfrm rot="16200000" flipH="1">
            <a:off x="5523923" y="7809923"/>
            <a:ext cx="1786412" cy="881742"/>
          </a:xfrm>
          <a:prstGeom prst="triangle">
            <a:avLst/>
          </a:prstGeom>
          <a:gradFill>
            <a:gsLst>
              <a:gs pos="100000">
                <a:srgbClr val="A73103"/>
              </a:gs>
              <a:gs pos="62000">
                <a:srgbClr val="970309"/>
              </a:gs>
            </a:gsLst>
            <a:lin ang="5400000" scaled="0"/>
          </a:gradFill>
          <a:ln>
            <a:noFill/>
          </a:ln>
          <a:effectLst>
            <a:outerShdw blurRad="127000" dist="127000" dir="10800000" algn="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328" y="220679"/>
            <a:ext cx="1242647" cy="1017872"/>
          </a:xfrm>
          <a:prstGeom prst="rect">
            <a:avLst/>
          </a:prstGeom>
        </p:spPr>
      </p:pic>
      <p:sp>
        <p:nvSpPr>
          <p:cNvPr id="30" name="textbox 6"/>
          <p:cNvSpPr/>
          <p:nvPr/>
        </p:nvSpPr>
        <p:spPr>
          <a:xfrm>
            <a:off x="305232" y="4955817"/>
            <a:ext cx="3928961" cy="1107996"/>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rPr>
              <a:t>BG </a:t>
            </a:r>
            <a:r>
              <a:rPr kumimoji="0" sz="3600" b="0" i="0" u="none" strike="noStrike" kern="1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rPr>
              <a:t>WEALTH</a:t>
            </a:r>
            <a:endParaRPr kumimoji="0" sz="3600" b="0" i="0" u="none" strike="noStrike" kern="1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sz="3600" b="0" i="0" u="none" strike="noStrike" kern="1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rPr>
              <a:t>SHARING </a:t>
            </a:r>
            <a:r>
              <a:rPr kumimoji="0" sz="3600" b="0" i="0" u="none" strike="noStrike" kern="100" cap="none" spc="0" normalizeH="0" baseline="0" noProof="0" dirty="0">
                <a:ln>
                  <a:noFill/>
                </a:ln>
                <a:solidFill>
                  <a:srgbClr val="ED1B24"/>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rPr>
              <a:t>GROUP</a:t>
            </a:r>
            <a:endParaRPr kumimoji="0" sz="3600" b="0" i="0" u="none" strike="noStrike" kern="100" cap="none" spc="0" normalizeH="0" baseline="0" noProof="0" dirty="0">
              <a:ln>
                <a:noFill/>
              </a:ln>
              <a:solidFill>
                <a:srgbClr val="ED1B24"/>
              </a:solidFill>
              <a:effectLst>
                <a:outerShdw blurRad="50800" dist="38100" dir="2700000" algn="tl" rotWithShape="0">
                  <a:prstClr val="black">
                    <a:alpha val="40000"/>
                  </a:prstClr>
                </a:outerShdw>
              </a:effectLst>
              <a:uLnTx/>
              <a:uFillTx/>
              <a:latin typeface="庞门正道标题体" panose="02010600030101010101" pitchFamily="2" charset="-122"/>
              <a:ea typeface="庞门正道标题体" panose="02010600030101010101" pitchFamily="2" charset="-122"/>
              <a:cs typeface="Times New Roman" panose="02020603050405020304" pitchFamily="18" charset="0"/>
            </a:endParaRPr>
          </a:p>
        </p:txBody>
      </p:sp>
      <p:sp>
        <p:nvSpPr>
          <p:cNvPr id="34" name="textbox 8"/>
          <p:cNvSpPr/>
          <p:nvPr/>
        </p:nvSpPr>
        <p:spPr>
          <a:xfrm>
            <a:off x="305435" y="7200900"/>
            <a:ext cx="5671185" cy="374650"/>
          </a:xfrm>
          <a:prstGeom prst="rect">
            <a:avLst/>
          </a:prstGeom>
          <a:noFill/>
          <a:ln w="0" cap="flat">
            <a:noFill/>
            <a:prstDash val="solid"/>
            <a:miter lim="0"/>
          </a:ln>
        </p:spPr>
        <p:txBody>
          <a:bodyPr vert="horz" wrap="square" lIns="0" tIns="0" rIns="0" bIns="0" anchor="ctr"/>
          <a:lstStyle/>
          <a:p>
            <a:pPr marL="12700" marR="0" lvl="0" indent="0" algn="l" defTabSz="914400" rtl="0" eaLnBrk="0"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OPPOSans R" panose="00020600040101010101" charset="-122"/>
                <a:ea typeface="OPPOSans R" panose="00020600040101010101" charset="-122"/>
                <a:cs typeface="Arial" panose="020B0604020202020204"/>
              </a:rPr>
              <a:t>Invest once in DSJ Exchange and benefit for life</a:t>
            </a:r>
            <a:endParaRPr kumimoji="0" lang="en-US" altLang="zh-CN" sz="1600" b="0" i="0" u="none" strike="noStrike" kern="1200" cap="none" spc="0" normalizeH="0" baseline="0" noProof="0" dirty="0">
              <a:ln>
                <a:noFill/>
              </a:ln>
              <a:solidFill>
                <a:schemeClr val="bg1"/>
              </a:solidFill>
              <a:effectLst/>
              <a:uLnTx/>
              <a:uFillTx/>
              <a:latin typeface="OPPOSans R" panose="00020600040101010101" charset="-122"/>
              <a:ea typeface="OPPOSans R" panose="00020600040101010101" charset="-122"/>
              <a:cs typeface="Arial" panose="020B0604020202020204"/>
            </a:endParaRPr>
          </a:p>
        </p:txBody>
      </p:sp>
      <p:cxnSp>
        <p:nvCxnSpPr>
          <p:cNvPr id="36" name="直接连接符 35"/>
          <p:cNvCxnSpPr/>
          <p:nvPr/>
        </p:nvCxnSpPr>
        <p:spPr>
          <a:xfrm>
            <a:off x="305232" y="6647507"/>
            <a:ext cx="4019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textbox 224"/>
          <p:cNvSpPr/>
          <p:nvPr/>
        </p:nvSpPr>
        <p:spPr>
          <a:xfrm>
            <a:off x="455254" y="2548047"/>
            <a:ext cx="5844269" cy="881015"/>
          </a:xfrm>
          <a:prstGeom prst="rect">
            <a:avLst/>
          </a:prstGeom>
          <a:noFill/>
          <a:ln w="0" cap="flat">
            <a:noFill/>
            <a:prstDash val="solid"/>
            <a:miter lim="0"/>
          </a:ln>
        </p:spPr>
        <p:txBody>
          <a:bodyPr vert="horz" wrap="square" lIns="0" tIns="389" rIns="0" bIns="0"/>
          <a:lstStyle/>
          <a:p>
            <a:pPr algn="l" rtl="0" eaLnBrk="0">
              <a:lnSpc>
                <a:spcPct val="120000"/>
              </a:lnSpc>
              <a:spcBef>
                <a:spcPts val="5"/>
              </a:spcBef>
            </a:pP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On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August</a:t>
            </a:r>
            <a:r>
              <a:rPr sz="1050" kern="0" spc="-3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19, 2024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officially</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passed</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formal</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approval</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UK</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GOV</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department</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with a capital injection of</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30 million pounds</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 obtain</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 legal license certification</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which</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also marks</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he BG Group's professionalism</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 legitimacy in the industry has been the</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most</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authoritative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recognition</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a:t>
            </a:r>
            <a:r>
              <a:rPr sz="1050" kern="0" spc="-9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future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be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in</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with</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members</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all</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over</a:t>
            </a:r>
            <a:r>
              <a:rPr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world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together</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create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new</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wealth</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endParaRPr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36" name="textbox 224"/>
          <p:cNvSpPr/>
          <p:nvPr/>
        </p:nvSpPr>
        <p:spPr>
          <a:xfrm>
            <a:off x="548653" y="2935962"/>
            <a:ext cx="5750870" cy="1000125"/>
          </a:xfrm>
          <a:prstGeom prst="rect">
            <a:avLst/>
          </a:prstGeom>
          <a:noFill/>
          <a:ln w="0" cap="flat">
            <a:noFill/>
            <a:prstDash val="solid"/>
            <a:miter lim="0"/>
          </a:ln>
        </p:spPr>
        <p:txBody>
          <a:bodyPr vert="horz" wrap="square" lIns="0" tIns="389" rIns="0" bIns="0">
            <a:spAutoFit/>
          </a:bodyPr>
          <a:lstStyle/>
          <a:p>
            <a:pPr algn="l" rtl="0" eaLnBrk="0">
              <a:lnSpc>
                <a:spcPct val="130000"/>
              </a:lnSpc>
              <a:spcBef>
                <a:spcPts val="5"/>
              </a:spcBef>
            </a:pP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2024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officially</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passed</a:t>
            </a:r>
            <a:r>
              <a:rPr sz="100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dirty="0">
                <a:solidFill>
                  <a:schemeClr val="bg1"/>
                </a:solidFill>
                <a:uFillTx/>
                <a:latin typeface="OPPOSans R" panose="00020600040101010101" charset="-122"/>
                <a:ea typeface="OPPOSans R" panose="00020600040101010101" charset="-122"/>
                <a:cs typeface="Arial" panose="020B0604020202020204"/>
                <a:sym typeface="OPPOSans R" panose="00020600040101010101" charset="-122"/>
              </a:rPr>
              <a:t>the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formal</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approval</a:t>
            </a:r>
            <a:r>
              <a:rPr sz="100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UK</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GOV</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department</a:t>
            </a:r>
            <a:r>
              <a:rPr sz="100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with a capital injection of</a:t>
            </a:r>
            <a:r>
              <a:rPr sz="100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30 million pounds</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 obtain</a:t>
            </a:r>
            <a:r>
              <a:rPr sz="100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 legal license certification</a:t>
            </a:r>
            <a:r>
              <a:rPr sz="100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0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which</a:t>
            </a:r>
            <a:r>
              <a:rPr lang="en-US"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also marks</a:t>
            </a:r>
            <a:r>
              <a:rPr sz="100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a:t>
            </a:r>
            <a:r>
              <a:rPr sz="100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he BG Group's professionalism</a:t>
            </a:r>
            <a:r>
              <a:rPr sz="100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 legitimacy in the industry has been the</a:t>
            </a:r>
            <a:r>
              <a:rPr lang="en-US"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most</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authoritative</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recognition</a:t>
            </a:r>
            <a:r>
              <a:rPr sz="100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a:t>
            </a:r>
            <a:r>
              <a:rPr sz="1000" kern="0" spc="-9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0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future</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be</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in</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with</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members</a:t>
            </a:r>
            <a:r>
              <a:rPr sz="100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all</a:t>
            </a:r>
            <a:r>
              <a:rPr lang="en-US"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over</a:t>
            </a:r>
            <a:r>
              <a:rPr sz="100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world</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together</a:t>
            </a:r>
            <a:r>
              <a:rPr sz="100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t>
            </a:r>
            <a:r>
              <a:rPr sz="100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create</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new</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0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wealth</a:t>
            </a:r>
            <a:r>
              <a:rPr sz="100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endParaRPr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37" name="textbox 236"/>
          <p:cNvSpPr/>
          <p:nvPr/>
        </p:nvSpPr>
        <p:spPr>
          <a:xfrm>
            <a:off x="1204664" y="8010184"/>
            <a:ext cx="5059816" cy="485775"/>
          </a:xfrm>
          <a:prstGeom prst="rect">
            <a:avLst/>
          </a:prstGeom>
          <a:noFill/>
          <a:ln w="0" cap="flat">
            <a:noFill/>
            <a:prstDash val="solid"/>
            <a:miter lim="0"/>
          </a:ln>
        </p:spPr>
        <p:txBody>
          <a:bodyPr vert="horz" wrap="square" lIns="0" tIns="0" rIns="0" bIns="0" anchor="ctr"/>
          <a:lstStyle/>
          <a:p>
            <a:pPr algn="l" rtl="0" eaLnBrk="0"/>
            <a:r>
              <a:rPr lang="en-US"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The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fund</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company</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and</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my</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information</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areo</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fficially</a:t>
            </a:r>
            <a:r>
              <a:rPr sz="1100" kern="0" spc="-6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verifiable</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t>
            </a:r>
            <a:endParaRPr sz="11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cxnSp>
        <p:nvCxnSpPr>
          <p:cNvPr id="44" name="直接连接符 43"/>
          <p:cNvCxnSpPr/>
          <p:nvPr/>
        </p:nvCxnSpPr>
        <p:spPr>
          <a:xfrm>
            <a:off x="2408041" y="2610768"/>
            <a:ext cx="3834343" cy="0"/>
          </a:xfrm>
          <a:prstGeom prst="line">
            <a:avLst/>
          </a:prstGeom>
          <a:ln>
            <a:gradFill>
              <a:gsLst>
                <a:gs pos="0">
                  <a:schemeClr val="bg1"/>
                </a:gs>
                <a:gs pos="100000">
                  <a:schemeClr val="bg1">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3"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64" name="图片 63" descr="背景图案&#10;&#10;描述已自动生成"/>
          <p:cNvPicPr>
            <a:picLocks noChangeAspect="1"/>
          </p:cNvPicPr>
          <p:nvPr>
            <p:custDataLst>
              <p:tags r:id="rId2"/>
            </p:custDataLst>
          </p:nvPr>
        </p:nvPicPr>
        <p:blipFill>
          <a:blip r:embed="rId3" cstate="print">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66" name="textbox 62"/>
          <p:cNvSpPr/>
          <p:nvPr/>
        </p:nvSpPr>
        <p:spPr>
          <a:xfrm>
            <a:off x="353695" y="8812530"/>
            <a:ext cx="2054225" cy="3086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sz="1000" kern="0" noProof="0" dirty="0">
                <a:ln>
                  <a:noFill/>
                </a:ln>
                <a:solidFill>
                  <a:srgbClr val="000000"/>
                </a:solidFill>
                <a:effectLst/>
                <a:uLnTx/>
                <a:uFillTx/>
                <a:latin typeface="Arial" panose="020B0604020202020204"/>
                <a:ea typeface="Arial" panose="020B0604020202020204"/>
                <a:cs typeface="Arial" panose="020B0604020202020204"/>
                <a:sym typeface="+mn-ea"/>
              </a:rPr>
              <a:t>BG WEALTH</a:t>
            </a:r>
            <a:r>
              <a:rPr sz="1000" kern="0" spc="-60" noProof="0" dirty="0">
                <a:ln>
                  <a:noFill/>
                </a:ln>
                <a:solidFill>
                  <a:srgbClr val="000000"/>
                </a:solidFill>
                <a:effectLst/>
                <a:uLnTx/>
                <a:uFillTx/>
                <a:latin typeface="Arial" panose="020B0604020202020204"/>
                <a:ea typeface="Arial" panose="020B0604020202020204"/>
                <a:cs typeface="Arial" panose="020B0604020202020204"/>
                <a:sym typeface="+mn-ea"/>
              </a:rPr>
              <a:t> </a:t>
            </a:r>
            <a:r>
              <a:rPr sz="1000" kern="0" noProof="0" dirty="0">
                <a:ln>
                  <a:noFill/>
                </a:ln>
                <a:solidFill>
                  <a:srgbClr val="000000"/>
                </a:solidFill>
                <a:effectLst/>
                <a:uLnTx/>
                <a:uFillTx/>
                <a:latin typeface="Arial" panose="020B0604020202020204"/>
                <a:ea typeface="Arial" panose="020B0604020202020204"/>
                <a:cs typeface="Arial" panose="020B0604020202020204"/>
                <a:sym typeface="+mn-ea"/>
              </a:rPr>
              <a:t>SHARING GRO</a:t>
            </a:r>
            <a:r>
              <a:rPr sz="1000" kern="0" spc="-10" noProof="0" dirty="0">
                <a:ln>
                  <a:noFill/>
                </a:ln>
                <a:solidFill>
                  <a:srgbClr val="000000"/>
                </a:solidFill>
                <a:effectLst/>
                <a:uLnTx/>
                <a:uFillTx/>
                <a:latin typeface="Arial" panose="020B0604020202020204"/>
                <a:ea typeface="Arial" panose="020B0604020202020204"/>
                <a:cs typeface="Arial" panose="020B0604020202020204"/>
                <a:sym typeface="+mn-ea"/>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0" marR="0" lvl="0" indent="0" algn="l" defTabSz="914400" rtl="0" eaLnBrk="0" fontAlgn="auto" latinLnBrk="0" hangingPunct="1">
              <a:lnSpc>
                <a:spcPct val="86000"/>
              </a:lnSpc>
              <a:spcBef>
                <a:spcPts val="0"/>
              </a:spcBef>
              <a:spcAft>
                <a:spcPts val="0"/>
              </a:spcAft>
              <a:buClrTx/>
              <a:buSzTx/>
              <a:buFontTx/>
              <a:buNone/>
              <a:defRPr/>
            </a:pP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67" name="textbox 138"/>
          <p:cNvSpPr/>
          <p:nvPr/>
        </p:nvSpPr>
        <p:spPr>
          <a:xfrm>
            <a:off x="342265" y="768985"/>
            <a:ext cx="6202680" cy="661035"/>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THREE</a:t>
            </a:r>
            <a:endParaRPr kumimoji="0" lang="en-US" sz="4400" b="0" i="0" u="none" strike="noStrike" kern="0" cap="none" spc="-40" normalizeH="0" baseline="0" noProof="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68" name="文本框 67"/>
          <p:cNvSpPr txBox="1"/>
          <p:nvPr/>
        </p:nvSpPr>
        <p:spPr>
          <a:xfrm>
            <a:off x="1067435" y="1328420"/>
            <a:ext cx="4723130" cy="424815"/>
          </a:xfrm>
          <a:prstGeom prst="rect">
            <a:avLst/>
          </a:prstGeom>
          <a:noFill/>
        </p:spPr>
        <p:txBody>
          <a:bodyPr wrap="square">
            <a:noAutofit/>
          </a:bodyPr>
          <a:lstStyle/>
          <a:p>
            <a:pPr algn="ctr" rtl="0" eaLnBrk="0">
              <a:lnSpc>
                <a:spcPct val="94000"/>
              </a:lnSpc>
              <a:spcBef>
                <a:spcPts val="0"/>
              </a:spcBef>
            </a:pP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Security of</a:t>
            </a:r>
            <a:r>
              <a:rPr lang="en-US" altLang="zh-CN" sz="1400" kern="0" spc="-11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team</a:t>
            </a:r>
            <a:r>
              <a:rPr lang="en-US" altLang="zh-CN" sz="1400" kern="0" spc="1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members</a:t>
            </a:r>
            <a:r>
              <a:rPr lang="en-US" altLang="zh-CN" sz="1400" kern="0" spc="10">
                <a:latin typeface="OPPOSans R" panose="00020600040101010101" charset="-122"/>
                <a:ea typeface="OPPOSans R" panose="00020600040101010101" charset="-122"/>
                <a:cs typeface="Arial" panose="020B0604020202020204"/>
                <a:sym typeface="OPPOSans R" panose="00020600040101010101" charset="-122"/>
              </a:rPr>
              <a:t>‘</a:t>
            </a:r>
            <a:r>
              <a:rPr lang="en-US" altLang="zh-CN" sz="1400" kern="0" spc="-6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funds</a:t>
            </a:r>
            <a:r>
              <a:rPr lang="en-US" altLang="zh-CN" sz="1400" kern="0" spc="1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is</a:t>
            </a:r>
            <a:r>
              <a:rPr lang="en-US" altLang="zh-CN" sz="1400" kern="0" spc="1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400" kern="0" spc="0">
                <a:latin typeface="OPPOSans R" panose="00020600040101010101" charset="-122"/>
                <a:ea typeface="OPPOSans R" panose="00020600040101010101" charset="-122"/>
                <a:cs typeface="Arial" panose="020B0604020202020204"/>
                <a:sym typeface="OPPOSans R" panose="00020600040101010101" charset="-122"/>
              </a:rPr>
              <a:t>guaranteed</a:t>
            </a:r>
            <a:r>
              <a:rPr lang="en-US" altLang="zh-CN" sz="1400" kern="0" spc="10">
                <a:latin typeface="OPPOSans R" panose="00020600040101010101" charset="-122"/>
                <a:ea typeface="OPPOSans R" panose="00020600040101010101" charset="-122"/>
                <a:cs typeface="Arial" panose="020B0604020202020204"/>
                <a:sym typeface="OPPOSans R" panose="00020600040101010101" charset="-122"/>
              </a:rPr>
              <a:t>.</a:t>
            </a:r>
            <a:endParaRPr lang="en-US" altLang="zh-CN" sz="14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69" name="textbox 224"/>
          <p:cNvSpPr/>
          <p:nvPr/>
        </p:nvSpPr>
        <p:spPr>
          <a:xfrm>
            <a:off x="582254" y="2675047"/>
            <a:ext cx="5844269" cy="881015"/>
          </a:xfrm>
          <a:prstGeom prst="rect">
            <a:avLst/>
          </a:prstGeom>
          <a:noFill/>
          <a:ln w="0" cap="flat">
            <a:noFill/>
            <a:prstDash val="solid"/>
            <a:miter lim="0"/>
          </a:ln>
        </p:spPr>
        <p:txBody>
          <a:bodyPr vert="horz" wrap="square" lIns="0" tIns="389" rIns="0" bIns="0"/>
          <a:lstStyle/>
          <a:p>
            <a:pPr algn="l" rtl="0" eaLnBrk="0">
              <a:lnSpc>
                <a:spcPct val="120000"/>
              </a:lnSpc>
              <a:spcBef>
                <a:spcPts val="5"/>
              </a:spcBef>
            </a:pPr>
            <a:r>
              <a:rPr lang="en-US"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On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August</a:t>
            </a:r>
            <a:r>
              <a:rPr sz="1050" kern="0" spc="-3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19, 2024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officially</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passed</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formal</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approval</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UK</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GOV</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department</a:t>
            </a:r>
            <a:r>
              <a:rPr sz="1050" kern="0" spc="2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with a capital injection of</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30 million pounds</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 obtain</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 legal license certification</a:t>
            </a:r>
            <a:r>
              <a:rPr sz="1050" kern="0" spc="-1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sz="1050" kern="0" spc="-8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which</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also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marks</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he BG Group's professionalism</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 legitimacy in the industry has </a:t>
            </a:r>
            <a:r>
              <a:rPr sz="1050" kern="0" spc="-1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been the</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most</a:t>
            </a:r>
            <a:r>
              <a:rPr sz="1050" kern="0" spc="6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authoritative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recognition</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of</a:t>
            </a:r>
            <a:r>
              <a:rPr sz="1050" kern="0" spc="-9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future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be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in</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hand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with</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members</a:t>
            </a:r>
            <a:r>
              <a:rPr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from</a:t>
            </a:r>
            <a:r>
              <a:rPr sz="1050" kern="0" spc="6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all</a:t>
            </a:r>
            <a:r>
              <a:rPr lang="en-US"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over</a:t>
            </a:r>
            <a:r>
              <a:rPr sz="1050" kern="0" spc="-4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world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together</a:t>
            </a:r>
            <a:r>
              <a:rPr sz="1050" kern="0" spc="-8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t>
            </a:r>
            <a:r>
              <a:rPr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will</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create</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new</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wealth</a:t>
            </a:r>
            <a:r>
              <a:rPr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endParaRPr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70" name="任意多边形: 形状 20"/>
          <p:cNvSpPr/>
          <p:nvPr/>
        </p:nvSpPr>
        <p:spPr>
          <a:xfrm>
            <a:off x="360680" y="1637665"/>
            <a:ext cx="6182360" cy="5001895"/>
          </a:xfrm>
          <a:custGeom>
            <a:avLst/>
            <a:gdLst>
              <a:gd name="connsiteX0" fmla="*/ 0 w 6182170"/>
              <a:gd name="connsiteY0" fmla="*/ 0 h 4876293"/>
              <a:gd name="connsiteX1" fmla="*/ 6182170 w 6182170"/>
              <a:gd name="connsiteY1" fmla="*/ 0 h 4876293"/>
              <a:gd name="connsiteX2" fmla="*/ 6182170 w 6182170"/>
              <a:gd name="connsiteY2" fmla="*/ 1405730 h 4876293"/>
              <a:gd name="connsiteX3" fmla="*/ 2849568 w 6182170"/>
              <a:gd name="connsiteY3" fmla="*/ 4876292 h 4876293"/>
              <a:gd name="connsiteX4" fmla="*/ 6182170 w 6182170"/>
              <a:gd name="connsiteY4" fmla="*/ 4876292 h 4876293"/>
              <a:gd name="connsiteX5" fmla="*/ 6182170 w 6182170"/>
              <a:gd name="connsiteY5" fmla="*/ 4876293 h 4876293"/>
              <a:gd name="connsiteX6" fmla="*/ 1708154 w 6182170"/>
              <a:gd name="connsiteY6" fmla="*/ 4876293 h 4876293"/>
              <a:gd name="connsiteX7" fmla="*/ 0 w 6182170"/>
              <a:gd name="connsiteY7" fmla="*/ 4142003 h 487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170" h="4876293">
                <a:moveTo>
                  <a:pt x="0" y="0"/>
                </a:moveTo>
                <a:lnTo>
                  <a:pt x="6182170" y="0"/>
                </a:lnTo>
                <a:lnTo>
                  <a:pt x="6182170" y="1405730"/>
                </a:lnTo>
                <a:lnTo>
                  <a:pt x="2849568" y="4876292"/>
                </a:lnTo>
                <a:lnTo>
                  <a:pt x="6182170" y="4876292"/>
                </a:lnTo>
                <a:lnTo>
                  <a:pt x="6182170" y="4876293"/>
                </a:lnTo>
                <a:lnTo>
                  <a:pt x="1708154" y="4876293"/>
                </a:lnTo>
                <a:lnTo>
                  <a:pt x="0" y="4142003"/>
                </a:lnTo>
                <a:close/>
              </a:path>
            </a:pathLst>
          </a:custGeom>
          <a:gradFill flip="none" rotWithShape="1">
            <a:gsLst>
              <a:gs pos="0">
                <a:srgbClr val="033461"/>
              </a:gs>
              <a:gs pos="75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OPPOSans R" panose="00020600040101010101" charset="-122"/>
              <a:ea typeface="OPPOSans R" panose="00020600040101010101" charset="-122"/>
            </a:endParaRPr>
          </a:p>
        </p:txBody>
      </p:sp>
      <p:sp>
        <p:nvSpPr>
          <p:cNvPr id="71" name="textbox 224"/>
          <p:cNvSpPr/>
          <p:nvPr/>
        </p:nvSpPr>
        <p:spPr>
          <a:xfrm>
            <a:off x="517525" y="1885315"/>
            <a:ext cx="5885180" cy="399415"/>
          </a:xfrm>
          <a:prstGeom prst="rect">
            <a:avLst/>
          </a:prstGeom>
          <a:noFill/>
          <a:ln w="0" cap="flat">
            <a:noFill/>
            <a:prstDash val="solid"/>
            <a:miter lim="0"/>
          </a:ln>
        </p:spPr>
        <p:txBody>
          <a:bodyPr vert="horz" wrap="square" lIns="0" tIns="389" rIns="0" bIns="0">
            <a:noAutofit/>
          </a:bodyPr>
          <a:lstStyle/>
          <a:p>
            <a:pPr algn="l" rtl="0" eaLnBrk="0">
              <a:lnSpc>
                <a:spcPct val="130000"/>
              </a:lnSpc>
              <a:spcBef>
                <a:spcPts val="5"/>
              </a:spcBef>
            </a:pPr>
            <a:r>
              <a:rPr lang="en-US" altLang="zh-CN" sz="16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April 13</a:t>
            </a:r>
            <a:endParaRPr lang="en-US" altLang="zh-CN" sz="16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72" name="textbox 224"/>
          <p:cNvSpPr/>
          <p:nvPr/>
        </p:nvSpPr>
        <p:spPr>
          <a:xfrm>
            <a:off x="548640" y="2482215"/>
            <a:ext cx="5750560" cy="1442085"/>
          </a:xfrm>
          <a:prstGeom prst="rect">
            <a:avLst/>
          </a:prstGeom>
          <a:noFill/>
          <a:ln w="0" cap="flat">
            <a:noFill/>
            <a:prstDash val="solid"/>
            <a:miter lim="0"/>
          </a:ln>
        </p:spPr>
        <p:txBody>
          <a:bodyPr vert="horz" wrap="square" lIns="0" tIns="389" rIns="0" bIns="0">
            <a:noAutofit/>
          </a:bodyPr>
          <a:lstStyle/>
          <a:p>
            <a:pPr algn="l" rtl="0" eaLnBrk="0">
              <a:lnSpc>
                <a:spcPct val="130000"/>
              </a:lnSpc>
              <a:spcBef>
                <a:spcPts val="5"/>
              </a:spcBef>
            </a:pPr>
            <a:r>
              <a:rPr lang="en-US" altLang="zh-CN"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On April 13, 2025, BG Wealth Sharing Fund Company was officially approved by the Colorado Secretary of State, and obtained legal license certification with a capital injection of US$70 million. This also indicates that the professionalism and legality of BG Group have been most authoritatively recognized in the industry. In the future, it will work with members from all over the world to create new wealth together!</a:t>
            </a:r>
            <a:endParaRPr lang="en-US" altLang="zh-CN" sz="10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73" name="矩形: 圆角 37"/>
          <p:cNvSpPr/>
          <p:nvPr/>
        </p:nvSpPr>
        <p:spPr>
          <a:xfrm>
            <a:off x="668020" y="8262620"/>
            <a:ext cx="5574665" cy="519430"/>
          </a:xfrm>
          <a:prstGeom prst="roundRect">
            <a:avLst>
              <a:gd name="adj" fmla="val 50000"/>
            </a:avLst>
          </a:pr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74" name="textbox 236"/>
          <p:cNvSpPr/>
          <p:nvPr/>
        </p:nvSpPr>
        <p:spPr>
          <a:xfrm>
            <a:off x="1204595" y="8262620"/>
            <a:ext cx="5059680" cy="519430"/>
          </a:xfrm>
          <a:prstGeom prst="rect">
            <a:avLst/>
          </a:prstGeom>
          <a:noFill/>
          <a:ln w="0" cap="flat">
            <a:noFill/>
            <a:prstDash val="solid"/>
            <a:miter lim="0"/>
          </a:ln>
        </p:spPr>
        <p:txBody>
          <a:bodyPr vert="horz" wrap="square" lIns="0" tIns="0" rIns="0" bIns="0" anchor="ctr"/>
          <a:lstStyle/>
          <a:p>
            <a:pPr algn="l" rtl="0" eaLnBrk="0"/>
            <a:r>
              <a:rPr lang="en-US"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The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fund</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company</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and</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my</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information</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are</a:t>
            </a:r>
            <a:r>
              <a:rPr lang="en-US"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officially</a:t>
            </a:r>
            <a:r>
              <a:rPr sz="1100" kern="0" spc="-6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verifiable</a:t>
            </a:r>
            <a:r>
              <a:rPr sz="1100" kern="0" spc="9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t>
            </a:r>
            <a:endParaRPr sz="11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75" name="Picture 39"/>
          <p:cNvPicPr>
            <a:picLocks noChangeAspect="1"/>
          </p:cNvPicPr>
          <p:nvPr>
            <p:custDataLst>
              <p:tags r:id="rId4"/>
            </p:custDataLst>
          </p:nvPr>
        </p:nvPicPr>
        <p:blipFill>
          <a:blip r:embed="rId5"/>
          <a:stretch>
            <a:fillRect/>
          </a:stretch>
        </p:blipFill>
        <p:spPr>
          <a:xfrm>
            <a:off x="455254" y="8110309"/>
            <a:ext cx="737370" cy="736621"/>
          </a:xfrm>
          <a:prstGeom prst="rect">
            <a:avLst/>
          </a:prstGeom>
        </p:spPr>
      </p:pic>
      <p:cxnSp>
        <p:nvCxnSpPr>
          <p:cNvPr id="76" name="直接连接符 75"/>
          <p:cNvCxnSpPr/>
          <p:nvPr/>
        </p:nvCxnSpPr>
        <p:spPr>
          <a:xfrm>
            <a:off x="2408041" y="2285013"/>
            <a:ext cx="3834343" cy="0"/>
          </a:xfrm>
          <a:prstGeom prst="line">
            <a:avLst/>
          </a:prstGeom>
          <a:ln>
            <a:gradFill>
              <a:gsLst>
                <a:gs pos="0">
                  <a:schemeClr val="bg1"/>
                </a:gs>
                <a:gs pos="100000">
                  <a:schemeClr val="bg1">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77" name="图片 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61925" y="48260"/>
            <a:ext cx="814705" cy="667385"/>
          </a:xfrm>
          <a:prstGeom prst="rect">
            <a:avLst/>
          </a:prstGeom>
        </p:spPr>
      </p:pic>
      <p:pic>
        <p:nvPicPr>
          <p:cNvPr id="78" name="图片 77"/>
          <p:cNvPicPr>
            <a:picLocks noChangeAspect="1"/>
          </p:cNvPicPr>
          <p:nvPr>
            <p:custDataLst>
              <p:tags r:id="rId8"/>
            </p:custDataLst>
          </p:nvPr>
        </p:nvPicPr>
        <p:blipFill>
          <a:blip r:embed="rId9"/>
          <a:stretch>
            <a:fillRect/>
          </a:stretch>
        </p:blipFill>
        <p:spPr>
          <a:xfrm>
            <a:off x="548640" y="3512820"/>
            <a:ext cx="5560060" cy="46666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custDataLst>
              <p:tags r:id="rId2"/>
            </p:custDataLst>
          </p:nvPr>
        </p:nvPicPr>
        <p:blipFill>
          <a:blip r:embed="rId3">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1165957"/>
            <a:ext cx="6202363" cy="541019"/>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THREE</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4" name="六边形 1"/>
          <p:cNvSpPr/>
          <p:nvPr/>
        </p:nvSpPr>
        <p:spPr>
          <a:xfrm>
            <a:off x="333375" y="5749017"/>
            <a:ext cx="1396688" cy="159864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6" name="六边形 1"/>
          <p:cNvSpPr/>
          <p:nvPr/>
        </p:nvSpPr>
        <p:spPr>
          <a:xfrm>
            <a:off x="5127937" y="2351821"/>
            <a:ext cx="1396688" cy="159864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gs>
              <a:gs pos="100000">
                <a:srgbClr val="044886"/>
              </a:gs>
            </a:gsLst>
            <a:lin ang="10800000" scaled="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7" name="六边形 1"/>
          <p:cNvSpPr/>
          <p:nvPr/>
        </p:nvSpPr>
        <p:spPr>
          <a:xfrm>
            <a:off x="5528847" y="7165743"/>
            <a:ext cx="995778" cy="113976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alpha val="40000"/>
                </a:srgbClr>
              </a:gs>
              <a:gs pos="100000">
                <a:srgbClr val="044886">
                  <a:alpha val="0"/>
                </a:srgbClr>
              </a:gs>
            </a:gsLst>
            <a:lin ang="16200000" scaled="0"/>
          </a:gradFill>
          <a:ln>
            <a:no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9" name="椭圆 8"/>
          <p:cNvSpPr/>
          <p:nvPr/>
        </p:nvSpPr>
        <p:spPr>
          <a:xfrm>
            <a:off x="3735749" y="7127712"/>
            <a:ext cx="1102963" cy="1102963"/>
          </a:xfrm>
          <a:prstGeom prst="ellipse">
            <a:avLst/>
          </a:prstGeom>
          <a:gradFill>
            <a:gsLst>
              <a:gs pos="0">
                <a:schemeClr val="accent1">
                  <a:lumMod val="40000"/>
                  <a:lumOff val="60000"/>
                  <a:alpha val="40000"/>
                </a:schemeClr>
              </a:gs>
              <a:gs pos="58000">
                <a:schemeClr val="accent1">
                  <a:lumMod val="80000"/>
                  <a:lumOff val="20000"/>
                  <a:alpha val="35000"/>
                </a:schemeClr>
              </a:gs>
              <a:gs pos="100000">
                <a:schemeClr val="accent1">
                  <a:alpha val="25000"/>
                </a:schemeClr>
              </a:gs>
            </a:gsLst>
            <a:path path="circle">
              <a:fillToRect r="100000" b="10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pic>
        <p:nvPicPr>
          <p:cNvPr id="5" name="图片 4"/>
          <p:cNvPicPr>
            <a:picLocks noChangeAspect="1"/>
          </p:cNvPicPr>
          <p:nvPr>
            <p:custDataLst>
              <p:tags r:id="rId5"/>
            </p:custDataLst>
          </p:nvPr>
        </p:nvPicPr>
        <p:blipFill>
          <a:blip r:embed="rId6"/>
          <a:stretch>
            <a:fillRect/>
          </a:stretch>
        </p:blipFill>
        <p:spPr>
          <a:xfrm>
            <a:off x="132080" y="1856105"/>
            <a:ext cx="6621780" cy="64846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16" name="Rectangle 13+"/>
          <p:cNvSpPr/>
          <p:nvPr/>
        </p:nvSpPr>
        <p:spPr>
          <a:xfrm>
            <a:off x="-2" y="5306786"/>
            <a:ext cx="6858000" cy="3837214"/>
          </a:xfrm>
          <a:prstGeom prst="rect">
            <a:avLst/>
          </a:prstGeom>
          <a:gradFill>
            <a:gsLst>
              <a:gs pos="30000">
                <a:srgbClr val="970309"/>
              </a:gs>
              <a:gs pos="100000">
                <a:srgbClr val="ED1B2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265" y="735965"/>
            <a:ext cx="6202680" cy="586740"/>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FOUR</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2" name="矩形: 圆角 1"/>
          <p:cNvSpPr/>
          <p:nvPr/>
        </p:nvSpPr>
        <p:spPr>
          <a:xfrm>
            <a:off x="353695" y="1338580"/>
            <a:ext cx="6149975" cy="1966595"/>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5" name="文本框 4"/>
          <p:cNvSpPr txBox="1"/>
          <p:nvPr/>
        </p:nvSpPr>
        <p:spPr>
          <a:xfrm>
            <a:off x="589280" y="1387475"/>
            <a:ext cx="5679440" cy="823595"/>
          </a:xfrm>
          <a:prstGeom prst="rect">
            <a:avLst/>
          </a:prstGeom>
          <a:noFill/>
        </p:spPr>
        <p:txBody>
          <a:bodyPr wrap="square">
            <a:noAutofit/>
          </a:bodyPr>
          <a:lstStyle/>
          <a:p>
            <a:pPr marL="15240" algn="ctr" rtl="0" eaLnBrk="0">
              <a:lnSpc>
                <a:spcPct val="120000"/>
              </a:lnSpc>
              <a:spcBef>
                <a:spcPts val="425"/>
              </a:spcBef>
              <a:buClr>
                <a:srgbClr val="FF0000"/>
              </a:buClr>
            </a:pPr>
            <a:r>
              <a:rPr lang="en-US" altLang="zh-CN" sz="1200" kern="0" spc="0" dirty="0">
                <a:ea typeface="OPPOSans H" panose="00020600040101010101" charset="-122"/>
                <a:cs typeface="+mn-lt"/>
                <a:sym typeface="OPPOSans H" panose="00020600040101010101" charset="-122"/>
              </a:rPr>
              <a:t>Long-term project cooperation. The Wealth Sharing Fund team</a:t>
            </a:r>
            <a:endParaRPr lang="en-US" altLang="zh-CN" sz="1200" kern="0" spc="0" dirty="0">
              <a:ea typeface="OPPOSans H" panose="00020600040101010101" charset="-122"/>
              <a:cs typeface="+mn-lt"/>
              <a:sym typeface="OPPOSans H" panose="00020600040101010101" charset="-122"/>
            </a:endParaRPr>
          </a:p>
          <a:p>
            <a:pPr marL="15240" algn="ctr" rtl="0" eaLnBrk="0">
              <a:lnSpc>
                <a:spcPct val="120000"/>
              </a:lnSpc>
              <a:spcBef>
                <a:spcPts val="425"/>
              </a:spcBef>
              <a:buClr>
                <a:srgbClr val="FF0000"/>
              </a:buClr>
            </a:pPr>
            <a:r>
              <a:rPr lang="en-US" altLang="zh-CN" sz="1200" kern="0" spc="0" dirty="0">
                <a:ea typeface="OPPOSans H" panose="00020600040101010101" charset="-122"/>
                <a:cs typeface="+mn-lt"/>
                <a:sym typeface="OPPOSans H" panose="00020600040101010101" charset="-122"/>
              </a:rPr>
              <a:t>signed a ten-year cooperation plan with DSJEX, adhering to the</a:t>
            </a:r>
            <a:endParaRPr lang="en-US" altLang="zh-CN" sz="1200" kern="0" spc="0" dirty="0">
              <a:ea typeface="OPPOSans H" panose="00020600040101010101" charset="-122"/>
              <a:cs typeface="+mn-lt"/>
              <a:sym typeface="OPPOSans H" panose="00020600040101010101" charset="-122"/>
            </a:endParaRPr>
          </a:p>
          <a:p>
            <a:pPr marL="15240" algn="ctr" rtl="0" eaLnBrk="0">
              <a:lnSpc>
                <a:spcPct val="120000"/>
              </a:lnSpc>
              <a:spcBef>
                <a:spcPts val="425"/>
              </a:spcBef>
              <a:buClr>
                <a:srgbClr val="FF0000"/>
              </a:buClr>
            </a:pPr>
            <a:r>
              <a:rPr lang="en-US" altLang="zh-CN" sz="1200" kern="0" spc="0" dirty="0">
                <a:ea typeface="OPPOSans H" panose="00020600040101010101" charset="-122"/>
                <a:cs typeface="+mn-lt"/>
                <a:sym typeface="OPPOSans H" panose="00020600040101010101" charset="-122"/>
              </a:rPr>
              <a:t>core concept of tripartite cooperation and win-win.</a:t>
            </a:r>
            <a:endParaRPr lang="en-US" altLang="zh-CN" sz="1200" kern="0" spc="0" dirty="0">
              <a:ea typeface="OPPOSans H" panose="00020600040101010101" charset="-122"/>
              <a:cs typeface="+mn-lt"/>
              <a:sym typeface="OPPOSans H" panose="00020600040101010101" charset="-122"/>
            </a:endParaRPr>
          </a:p>
          <a:p>
            <a:pPr marL="15240" algn="ctr" rtl="0" eaLnBrk="0">
              <a:lnSpc>
                <a:spcPct val="120000"/>
              </a:lnSpc>
              <a:spcBef>
                <a:spcPts val="425"/>
              </a:spcBef>
              <a:buClr>
                <a:srgbClr val="FF0000"/>
              </a:buClr>
            </a:pPr>
            <a:r>
              <a:rPr lang="en-US" altLang="zh-CN" sz="1200" kern="0" spc="0" dirty="0">
                <a:latin typeface="OPPOSans H" panose="00020600040101010101" charset="-122"/>
                <a:ea typeface="OPPOSans H" panose="00020600040101010101" charset="-122"/>
                <a:cs typeface="Arial" panose="020B0604020202020204"/>
                <a:sym typeface="OPPOSans H" panose="00020600040101010101" charset="-122"/>
              </a:rPr>
              <a:t> </a:t>
            </a:r>
            <a:endParaRPr lang="en-US" altLang="zh-CN" sz="1200" kern="0" spc="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4" name="矩形 13"/>
          <p:cNvSpPr/>
          <p:nvPr/>
        </p:nvSpPr>
        <p:spPr>
          <a:xfrm>
            <a:off x="-2" y="5802594"/>
            <a:ext cx="6858000" cy="3341406"/>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pic>
        <p:nvPicPr>
          <p:cNvPr id="4" name="图片 3" descr="营业执照"/>
          <p:cNvPicPr>
            <a:picLocks noChangeAspect="1"/>
          </p:cNvPicPr>
          <p:nvPr/>
        </p:nvPicPr>
        <p:blipFill>
          <a:blip r:embed="rId4"/>
          <a:stretch>
            <a:fillRect/>
          </a:stretch>
        </p:blipFill>
        <p:spPr>
          <a:xfrm>
            <a:off x="419735" y="4572000"/>
            <a:ext cx="5995670" cy="4014470"/>
          </a:xfrm>
          <a:prstGeom prst="rect">
            <a:avLst/>
          </a:prstGeom>
        </p:spPr>
      </p:pic>
      <p:pic>
        <p:nvPicPr>
          <p:cNvPr id="6" name="图片 5" descr="包赔十年协议"/>
          <p:cNvPicPr>
            <a:picLocks noChangeAspect="1"/>
          </p:cNvPicPr>
          <p:nvPr/>
        </p:nvPicPr>
        <p:blipFill>
          <a:blip r:embed="rId5"/>
          <a:stretch>
            <a:fillRect/>
          </a:stretch>
        </p:blipFill>
        <p:spPr>
          <a:xfrm>
            <a:off x="4009390" y="2275840"/>
            <a:ext cx="2259330" cy="3195955"/>
          </a:xfrm>
          <a:prstGeom prst="rect">
            <a:avLst/>
          </a:prstGeom>
        </p:spPr>
      </p:pic>
      <p:sp>
        <p:nvSpPr>
          <p:cNvPr id="7" name="文本框 6"/>
          <p:cNvSpPr txBox="1"/>
          <p:nvPr/>
        </p:nvSpPr>
        <p:spPr>
          <a:xfrm>
            <a:off x="260985" y="2526030"/>
            <a:ext cx="3748405" cy="2045970"/>
          </a:xfrm>
          <a:prstGeom prst="rect">
            <a:avLst/>
          </a:prstGeom>
          <a:noFill/>
        </p:spPr>
        <p:txBody>
          <a:bodyPr wrap="square" rtlCol="0">
            <a:noAutofit/>
          </a:bodyPr>
          <a:p>
            <a:r>
              <a:rPr lang="en-US" altLang="zh-CN" sz="1200" b="1">
                <a:cs typeface="+mn-lt"/>
              </a:rPr>
              <a:t>DSJ: Digital Policy Connection</a:t>
            </a:r>
            <a:endParaRPr lang="en-US" altLang="zh-CN" sz="1200" b="1">
              <a:cs typeface="+mn-lt"/>
            </a:endParaRPr>
          </a:p>
          <a:p>
            <a:endParaRPr lang="en-US" altLang="zh-CN" sz="1200" b="1">
              <a:cs typeface="+mn-lt"/>
            </a:endParaRPr>
          </a:p>
          <a:p>
            <a:r>
              <a:rPr lang="en-US" altLang="zh-CN" sz="1200" b="1">
                <a:cs typeface="+mn-lt"/>
              </a:rPr>
              <a:t>Meaning: refers to the intersection of different strategies, methods or technologies in the digital age. It is a key node for enterprises or organizations to develop and implement digital conversion strategies. This is a critical moment in the transformation of digital networks and online business models, and it is also a place for innovative technologies to be collected.</a:t>
            </a:r>
            <a:endParaRPr lang="en-US" altLang="zh-CN" sz="1200" b="1">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9" name="矩形 6+"/>
          <p:cNvSpPr/>
          <p:nvPr/>
        </p:nvSpPr>
        <p:spPr>
          <a:xfrm>
            <a:off x="-2" y="3347358"/>
            <a:ext cx="6858000" cy="5796642"/>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ED1B24"/>
              </a:gs>
              <a:gs pos="100000">
                <a:srgbClr val="970309"/>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7" name="矩形 6"/>
          <p:cNvSpPr/>
          <p:nvPr/>
        </p:nvSpPr>
        <p:spPr>
          <a:xfrm>
            <a:off x="-2" y="3902926"/>
            <a:ext cx="6858000" cy="5241073"/>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033461"/>
              </a:gs>
              <a:gs pos="100000">
                <a:srgbClr val="044886"/>
              </a:gs>
            </a:gsLst>
            <a:lin ang="10800000" scaled="0"/>
          </a:gradFill>
          <a:ln>
            <a:noFill/>
          </a:ln>
          <a:effectLst>
            <a:outerShdw blurRad="190500" dist="127000" dir="16200000" rotWithShape="0">
              <a:srgbClr val="044886">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3" name="textbox 138"/>
          <p:cNvSpPr/>
          <p:nvPr/>
        </p:nvSpPr>
        <p:spPr>
          <a:xfrm>
            <a:off x="342265" y="735965"/>
            <a:ext cx="6202680" cy="970915"/>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FOUR</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pic>
        <p:nvPicPr>
          <p:cNvPr id="2" name="图片 1" descr="营业执照"/>
          <p:cNvPicPr>
            <a:picLocks noChangeAspect="1"/>
          </p:cNvPicPr>
          <p:nvPr/>
        </p:nvPicPr>
        <p:blipFill>
          <a:blip r:embed="rId4"/>
          <a:stretch>
            <a:fillRect/>
          </a:stretch>
        </p:blipFill>
        <p:spPr>
          <a:xfrm>
            <a:off x="749300" y="5228590"/>
            <a:ext cx="5181600" cy="3468370"/>
          </a:xfrm>
          <a:prstGeom prst="rect">
            <a:avLst/>
          </a:prstGeom>
        </p:spPr>
      </p:pic>
      <p:pic>
        <p:nvPicPr>
          <p:cNvPr id="5" name="图片 4" descr="包赔十年协议"/>
          <p:cNvPicPr>
            <a:picLocks noChangeAspect="1"/>
          </p:cNvPicPr>
          <p:nvPr/>
        </p:nvPicPr>
        <p:blipFill>
          <a:blip r:embed="rId5"/>
          <a:stretch>
            <a:fillRect/>
          </a:stretch>
        </p:blipFill>
        <p:spPr>
          <a:xfrm>
            <a:off x="2019300" y="1299845"/>
            <a:ext cx="2820035" cy="39287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2" name="矩形 6+"/>
          <p:cNvSpPr/>
          <p:nvPr/>
        </p:nvSpPr>
        <p:spPr>
          <a:xfrm>
            <a:off x="0" y="3649345"/>
            <a:ext cx="6858000" cy="5494655"/>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ED1B24"/>
              </a:gs>
              <a:gs pos="100000">
                <a:srgbClr val="970309"/>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FFFF"/>
              </a:solidFill>
              <a:latin typeface="OPPOSans R" panose="00020600040101010101" charset="-122"/>
              <a:ea typeface="OPPOSans R" panose="00020600040101010101" charset="-122"/>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7" name="矩形 6"/>
          <p:cNvSpPr/>
          <p:nvPr/>
        </p:nvSpPr>
        <p:spPr>
          <a:xfrm>
            <a:off x="-2" y="3902926"/>
            <a:ext cx="6858000" cy="5241073"/>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033461"/>
              </a:gs>
              <a:gs pos="100000">
                <a:srgbClr val="044886"/>
              </a:gs>
            </a:gsLst>
            <a:lin ang="10800000" scaled="0"/>
          </a:gradFill>
          <a:ln>
            <a:noFill/>
          </a:ln>
          <a:effectLst>
            <a:outerShdw blurRad="190500" dist="127000" dir="16200000" rotWithShape="0">
              <a:srgbClr val="044886">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FFFF"/>
              </a:solidFill>
              <a:latin typeface="OPPOSans R" panose="00020600040101010101" charset="-122"/>
              <a:ea typeface="OPPOSans R" panose="00020600040101010101" charset="-122"/>
            </a:endParaRPr>
          </a:p>
        </p:txBody>
      </p:sp>
      <p:sp>
        <p:nvSpPr>
          <p:cNvPr id="3" name="textbox 138"/>
          <p:cNvSpPr/>
          <p:nvPr/>
        </p:nvSpPr>
        <p:spPr>
          <a:xfrm>
            <a:off x="342265" y="735965"/>
            <a:ext cx="6202680" cy="970915"/>
          </a:xfrm>
          <a:prstGeom prst="rect">
            <a:avLst/>
          </a:prstGeom>
          <a:noFill/>
          <a:ln w="0" cap="flat">
            <a:noFill/>
            <a:prstDash val="solid"/>
            <a:miter lim="0"/>
          </a:ln>
        </p:spPr>
        <p:txBody>
          <a:bodyPr vert="horz" wrap="square" lIns="0" tIns="0" rIns="0" bIns="0"/>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FOUR</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pic>
        <p:nvPicPr>
          <p:cNvPr id="6" name="图片 5"/>
          <p:cNvPicPr>
            <a:picLocks noChangeAspect="1"/>
          </p:cNvPicPr>
          <p:nvPr/>
        </p:nvPicPr>
        <p:blipFill>
          <a:blip r:embed="rId4"/>
          <a:stretch>
            <a:fillRect/>
          </a:stretch>
        </p:blipFill>
        <p:spPr>
          <a:xfrm>
            <a:off x="342265" y="4335780"/>
            <a:ext cx="6191885" cy="4374515"/>
          </a:xfrm>
          <a:prstGeom prst="rect">
            <a:avLst/>
          </a:prstGeom>
        </p:spPr>
      </p:pic>
      <p:sp>
        <p:nvSpPr>
          <p:cNvPr id="8" name="文本框 7"/>
          <p:cNvSpPr txBox="1"/>
          <p:nvPr/>
        </p:nvSpPr>
        <p:spPr>
          <a:xfrm>
            <a:off x="353695" y="1443355"/>
            <a:ext cx="6181090" cy="2057400"/>
          </a:xfrm>
          <a:prstGeom prst="rect">
            <a:avLst/>
          </a:prstGeom>
          <a:noFill/>
        </p:spPr>
        <p:txBody>
          <a:bodyPr wrap="square" rtlCol="0">
            <a:noAutofit/>
          </a:bodyPr>
          <a:p>
            <a:r>
              <a:rPr lang="en-US" altLang="zh-CN" sz="1200"/>
              <a:t>DSJEX Exchange's acquisition of the U.S. Securities and Exchange Commission (SEC) license marks that it has reached high standards of compliance operations, which not only injects momentum into the development of the platform, but also reshapes the market's trust in the exchange and pushes the industry towards a healthy and transparent development track. This move will open up the international market for DSJEX, attract more institutional investors, improve user fund security and transparency, and provide a more trustworthy trading environment for the majority of users. Overall, this progress is not only a victory for DSJEX, but also a new starting point for promoting the compliance development of the entire crypto asset industry, redefining the standards for future platforms.</a:t>
            </a:r>
            <a:endParaRPr lang="zh-CN" alt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2" name="矩形 6+"/>
          <p:cNvSpPr/>
          <p:nvPr/>
        </p:nvSpPr>
        <p:spPr>
          <a:xfrm>
            <a:off x="0" y="3649345"/>
            <a:ext cx="6858000" cy="5494655"/>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ED1B24"/>
              </a:gs>
              <a:gs pos="100000">
                <a:srgbClr val="970309"/>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FFFF"/>
              </a:solidFill>
              <a:latin typeface="OPPOSans R" panose="00020600040101010101" charset="-122"/>
              <a:ea typeface="OPPOSans R" panose="00020600040101010101" charset="-122"/>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7" name="矩形 6"/>
          <p:cNvSpPr/>
          <p:nvPr/>
        </p:nvSpPr>
        <p:spPr>
          <a:xfrm>
            <a:off x="-2" y="3902926"/>
            <a:ext cx="6858000" cy="5241073"/>
          </a:xfrm>
          <a:custGeom>
            <a:avLst/>
            <a:gdLst>
              <a:gd name="connsiteX0" fmla="*/ 0 w 6858000"/>
              <a:gd name="connsiteY0" fmla="*/ 0 h 5229922"/>
              <a:gd name="connsiteX1" fmla="*/ 6858000 w 6858000"/>
              <a:gd name="connsiteY1" fmla="*/ 0 h 5229922"/>
              <a:gd name="connsiteX2" fmla="*/ 6858000 w 6858000"/>
              <a:gd name="connsiteY2" fmla="*/ 5229922 h 5229922"/>
              <a:gd name="connsiteX3" fmla="*/ 0 w 6858000"/>
              <a:gd name="connsiteY3" fmla="*/ 5229922 h 5229922"/>
              <a:gd name="connsiteX4" fmla="*/ 0 w 6858000"/>
              <a:gd name="connsiteY4" fmla="*/ 0 h 5229922"/>
              <a:gd name="connsiteX0-1" fmla="*/ 0 w 6858000"/>
              <a:gd name="connsiteY0-2" fmla="*/ 11151 h 5241073"/>
              <a:gd name="connsiteX1-3" fmla="*/ 3278461 w 6858000"/>
              <a:gd name="connsiteY1-4" fmla="*/ 0 h 5241073"/>
              <a:gd name="connsiteX2-5" fmla="*/ 6858000 w 6858000"/>
              <a:gd name="connsiteY2-6" fmla="*/ 11151 h 5241073"/>
              <a:gd name="connsiteX3-7" fmla="*/ 6858000 w 6858000"/>
              <a:gd name="connsiteY3-8" fmla="*/ 5241073 h 5241073"/>
              <a:gd name="connsiteX4-9" fmla="*/ 0 w 6858000"/>
              <a:gd name="connsiteY4-10" fmla="*/ 5241073 h 5241073"/>
              <a:gd name="connsiteX5" fmla="*/ 0 w 6858000"/>
              <a:gd name="connsiteY5" fmla="*/ 11151 h 5241073"/>
              <a:gd name="connsiteX0-11" fmla="*/ 0 w 6858000"/>
              <a:gd name="connsiteY0-12" fmla="*/ 11151 h 5241073"/>
              <a:gd name="connsiteX1-13" fmla="*/ 1550022 w 6858000"/>
              <a:gd name="connsiteY1-14" fmla="*/ 1 h 5241073"/>
              <a:gd name="connsiteX2-15" fmla="*/ 3278461 w 6858000"/>
              <a:gd name="connsiteY2-16" fmla="*/ 0 h 5241073"/>
              <a:gd name="connsiteX3-17" fmla="*/ 6858000 w 6858000"/>
              <a:gd name="connsiteY3-18" fmla="*/ 11151 h 5241073"/>
              <a:gd name="connsiteX4-19" fmla="*/ 6858000 w 6858000"/>
              <a:gd name="connsiteY4-20" fmla="*/ 5241073 h 5241073"/>
              <a:gd name="connsiteX5-21" fmla="*/ 0 w 6858000"/>
              <a:gd name="connsiteY5-22" fmla="*/ 5241073 h 5241073"/>
              <a:gd name="connsiteX6" fmla="*/ 0 w 6858000"/>
              <a:gd name="connsiteY6" fmla="*/ 11151 h 5241073"/>
              <a:gd name="connsiteX0-23" fmla="*/ 0 w 6858000"/>
              <a:gd name="connsiteY0-24" fmla="*/ 11151 h 5241073"/>
              <a:gd name="connsiteX1-25" fmla="*/ 1650383 w 6858000"/>
              <a:gd name="connsiteY1-26" fmla="*/ 379142 h 5241073"/>
              <a:gd name="connsiteX2-27" fmla="*/ 3278461 w 6858000"/>
              <a:gd name="connsiteY2-28" fmla="*/ 0 h 5241073"/>
              <a:gd name="connsiteX3-29" fmla="*/ 6858000 w 6858000"/>
              <a:gd name="connsiteY3-30" fmla="*/ 11151 h 5241073"/>
              <a:gd name="connsiteX4-31" fmla="*/ 6858000 w 6858000"/>
              <a:gd name="connsiteY4-32" fmla="*/ 5241073 h 5241073"/>
              <a:gd name="connsiteX5-33" fmla="*/ 0 w 6858000"/>
              <a:gd name="connsiteY5-34" fmla="*/ 5241073 h 5241073"/>
              <a:gd name="connsiteX6-35" fmla="*/ 0 w 6858000"/>
              <a:gd name="connsiteY6-36" fmla="*/ 11151 h 5241073"/>
              <a:gd name="connsiteX0-37" fmla="*/ 0 w 6858000"/>
              <a:gd name="connsiteY0-38" fmla="*/ 11151 h 5241073"/>
              <a:gd name="connsiteX1-39" fmla="*/ 1650383 w 6858000"/>
              <a:gd name="connsiteY1-40" fmla="*/ 379142 h 5241073"/>
              <a:gd name="connsiteX2-41" fmla="*/ 3278461 w 6858000"/>
              <a:gd name="connsiteY2-42" fmla="*/ 0 h 5241073"/>
              <a:gd name="connsiteX3-43" fmla="*/ 6858000 w 6858000"/>
              <a:gd name="connsiteY3-44" fmla="*/ 11151 h 5241073"/>
              <a:gd name="connsiteX4-45" fmla="*/ 6858000 w 6858000"/>
              <a:gd name="connsiteY4-46" fmla="*/ 5241073 h 5241073"/>
              <a:gd name="connsiteX5-47" fmla="*/ 0 w 6858000"/>
              <a:gd name="connsiteY5-48" fmla="*/ 5241073 h 5241073"/>
              <a:gd name="connsiteX6-49" fmla="*/ 0 w 6858000"/>
              <a:gd name="connsiteY6-50" fmla="*/ 11151 h 5241073"/>
              <a:gd name="connsiteX0-51" fmla="*/ 0 w 6858000"/>
              <a:gd name="connsiteY0-52" fmla="*/ 11151 h 5241073"/>
              <a:gd name="connsiteX1-53" fmla="*/ 1650383 w 6858000"/>
              <a:gd name="connsiteY1-54" fmla="*/ 379142 h 5241073"/>
              <a:gd name="connsiteX2-55" fmla="*/ 3278461 w 6858000"/>
              <a:gd name="connsiteY2-56" fmla="*/ 0 h 5241073"/>
              <a:gd name="connsiteX3-57" fmla="*/ 6858000 w 6858000"/>
              <a:gd name="connsiteY3-58" fmla="*/ 11151 h 5241073"/>
              <a:gd name="connsiteX4-59" fmla="*/ 6858000 w 6858000"/>
              <a:gd name="connsiteY4-60" fmla="*/ 5241073 h 5241073"/>
              <a:gd name="connsiteX5-61" fmla="*/ 0 w 6858000"/>
              <a:gd name="connsiteY5-62" fmla="*/ 5241073 h 5241073"/>
              <a:gd name="connsiteX6-63" fmla="*/ 0 w 6858000"/>
              <a:gd name="connsiteY6-64" fmla="*/ 11151 h 5241073"/>
              <a:gd name="connsiteX0-65" fmla="*/ 0 w 6858000"/>
              <a:gd name="connsiteY0-66" fmla="*/ 11151 h 5241073"/>
              <a:gd name="connsiteX1-67" fmla="*/ 1650383 w 6858000"/>
              <a:gd name="connsiteY1-68" fmla="*/ 379142 h 5241073"/>
              <a:gd name="connsiteX2-69" fmla="*/ 3278461 w 6858000"/>
              <a:gd name="connsiteY2-70" fmla="*/ 0 h 5241073"/>
              <a:gd name="connsiteX3-71" fmla="*/ 5040353 w 6858000"/>
              <a:gd name="connsiteY3-72" fmla="*/ 11152 h 5241073"/>
              <a:gd name="connsiteX4-73" fmla="*/ 6858000 w 6858000"/>
              <a:gd name="connsiteY4-74" fmla="*/ 11151 h 5241073"/>
              <a:gd name="connsiteX5-75" fmla="*/ 6858000 w 6858000"/>
              <a:gd name="connsiteY5-76" fmla="*/ 5241073 h 5241073"/>
              <a:gd name="connsiteX6-77" fmla="*/ 0 w 6858000"/>
              <a:gd name="connsiteY6-78" fmla="*/ 5241073 h 5241073"/>
              <a:gd name="connsiteX7" fmla="*/ 0 w 6858000"/>
              <a:gd name="connsiteY7" fmla="*/ 11151 h 5241073"/>
              <a:gd name="connsiteX0-79" fmla="*/ 0 w 6858000"/>
              <a:gd name="connsiteY0-80" fmla="*/ 11151 h 5241073"/>
              <a:gd name="connsiteX1-81" fmla="*/ 1650383 w 6858000"/>
              <a:gd name="connsiteY1-82" fmla="*/ 379142 h 5241073"/>
              <a:gd name="connsiteX2-83" fmla="*/ 3278461 w 6858000"/>
              <a:gd name="connsiteY2-84" fmla="*/ 0 h 5241073"/>
              <a:gd name="connsiteX3-85" fmla="*/ 5062655 w 6858000"/>
              <a:gd name="connsiteY3-86" fmla="*/ 345688 h 5241073"/>
              <a:gd name="connsiteX4-87" fmla="*/ 6858000 w 6858000"/>
              <a:gd name="connsiteY4-88" fmla="*/ 11151 h 5241073"/>
              <a:gd name="connsiteX5-89" fmla="*/ 6858000 w 6858000"/>
              <a:gd name="connsiteY5-90" fmla="*/ 5241073 h 5241073"/>
              <a:gd name="connsiteX6-91" fmla="*/ 0 w 6858000"/>
              <a:gd name="connsiteY6-92" fmla="*/ 5241073 h 5241073"/>
              <a:gd name="connsiteX7-93" fmla="*/ 0 w 6858000"/>
              <a:gd name="connsiteY7-94" fmla="*/ 11151 h 5241073"/>
              <a:gd name="connsiteX0-95" fmla="*/ 0 w 6858000"/>
              <a:gd name="connsiteY0-96" fmla="*/ 11151 h 5241073"/>
              <a:gd name="connsiteX1-97" fmla="*/ 1650383 w 6858000"/>
              <a:gd name="connsiteY1-98" fmla="*/ 379142 h 5241073"/>
              <a:gd name="connsiteX2-99" fmla="*/ 3278461 w 6858000"/>
              <a:gd name="connsiteY2-100" fmla="*/ 0 h 5241073"/>
              <a:gd name="connsiteX3-101" fmla="*/ 5062655 w 6858000"/>
              <a:gd name="connsiteY3-102" fmla="*/ 345688 h 5241073"/>
              <a:gd name="connsiteX4-103" fmla="*/ 6858000 w 6858000"/>
              <a:gd name="connsiteY4-104" fmla="*/ 11151 h 5241073"/>
              <a:gd name="connsiteX5-105" fmla="*/ 6858000 w 6858000"/>
              <a:gd name="connsiteY5-106" fmla="*/ 5241073 h 5241073"/>
              <a:gd name="connsiteX6-107" fmla="*/ 0 w 6858000"/>
              <a:gd name="connsiteY6-108" fmla="*/ 5241073 h 5241073"/>
              <a:gd name="connsiteX7-109" fmla="*/ 0 w 6858000"/>
              <a:gd name="connsiteY7-110" fmla="*/ 11151 h 5241073"/>
              <a:gd name="connsiteX0-111" fmla="*/ 0 w 6858000"/>
              <a:gd name="connsiteY0-112" fmla="*/ 11151 h 5241073"/>
              <a:gd name="connsiteX1-113" fmla="*/ 1650383 w 6858000"/>
              <a:gd name="connsiteY1-114" fmla="*/ 379142 h 5241073"/>
              <a:gd name="connsiteX2-115" fmla="*/ 3278461 w 6858000"/>
              <a:gd name="connsiteY2-116" fmla="*/ 0 h 5241073"/>
              <a:gd name="connsiteX3-117" fmla="*/ 5062655 w 6858000"/>
              <a:gd name="connsiteY3-118" fmla="*/ 345688 h 5241073"/>
              <a:gd name="connsiteX4-119" fmla="*/ 6858000 w 6858000"/>
              <a:gd name="connsiteY4-120" fmla="*/ 11151 h 5241073"/>
              <a:gd name="connsiteX5-121" fmla="*/ 6858000 w 6858000"/>
              <a:gd name="connsiteY5-122" fmla="*/ 5241073 h 5241073"/>
              <a:gd name="connsiteX6-123" fmla="*/ 0 w 6858000"/>
              <a:gd name="connsiteY6-124" fmla="*/ 5241073 h 5241073"/>
              <a:gd name="connsiteX7-125" fmla="*/ 0 w 6858000"/>
              <a:gd name="connsiteY7-126" fmla="*/ 11151 h 524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6858000" h="5241073">
                <a:moveTo>
                  <a:pt x="0" y="11151"/>
                </a:moveTo>
                <a:cubicBezTo>
                  <a:pt x="550128" y="133815"/>
                  <a:pt x="1066802" y="390292"/>
                  <a:pt x="1650383" y="379142"/>
                </a:cubicBezTo>
                <a:cubicBezTo>
                  <a:pt x="2237680" y="330819"/>
                  <a:pt x="2735768" y="126381"/>
                  <a:pt x="3278461" y="0"/>
                </a:cubicBezTo>
                <a:cubicBezTo>
                  <a:pt x="3873192" y="115229"/>
                  <a:pt x="4467924" y="330820"/>
                  <a:pt x="5062655" y="345688"/>
                </a:cubicBezTo>
                <a:cubicBezTo>
                  <a:pt x="5750313" y="379141"/>
                  <a:pt x="6259552" y="122663"/>
                  <a:pt x="6858000" y="11151"/>
                </a:cubicBezTo>
                <a:lnTo>
                  <a:pt x="6858000" y="5241073"/>
                </a:lnTo>
                <a:lnTo>
                  <a:pt x="0" y="5241073"/>
                </a:lnTo>
                <a:lnTo>
                  <a:pt x="0" y="11151"/>
                </a:lnTo>
                <a:close/>
              </a:path>
            </a:pathLst>
          </a:custGeom>
          <a:gradFill>
            <a:gsLst>
              <a:gs pos="30000">
                <a:srgbClr val="033461"/>
              </a:gs>
              <a:gs pos="100000">
                <a:srgbClr val="044886"/>
              </a:gs>
            </a:gsLst>
            <a:lin ang="10800000" scaled="0"/>
          </a:gradFill>
          <a:ln>
            <a:noFill/>
          </a:ln>
          <a:effectLst>
            <a:outerShdw blurRad="190500" dist="127000" dir="16200000" rotWithShape="0">
              <a:srgbClr val="044886">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FFFFFF"/>
              </a:solidFill>
              <a:latin typeface="OPPOSans R" panose="00020600040101010101" charset="-122"/>
              <a:ea typeface="OPPOSans R" panose="00020600040101010101" charset="-122"/>
            </a:endParaRPr>
          </a:p>
        </p:txBody>
      </p:sp>
      <p:sp>
        <p:nvSpPr>
          <p:cNvPr id="3" name="textbox 138"/>
          <p:cNvSpPr/>
          <p:nvPr/>
        </p:nvSpPr>
        <p:spPr>
          <a:xfrm>
            <a:off x="342265" y="735965"/>
            <a:ext cx="6202680" cy="970915"/>
          </a:xfrm>
          <a:prstGeom prst="rect">
            <a:avLst/>
          </a:prstGeom>
          <a:noFill/>
          <a:ln w="0" cap="flat">
            <a:noFill/>
            <a:prstDash val="solid"/>
            <a:miter lim="0"/>
          </a:ln>
        </p:spPr>
        <p:txBody>
          <a:bodyPr vert="horz" wrap="square" lIns="0" tIns="0" rIns="0" bIns="0"/>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FOUR</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pic>
        <p:nvPicPr>
          <p:cNvPr id="6" name="图片 5" descr="C:/Users/Administrator/Desktop/131.jpg131"/>
          <p:cNvPicPr>
            <a:picLocks noChangeAspect="1"/>
          </p:cNvPicPr>
          <p:nvPr/>
        </p:nvPicPr>
        <p:blipFill>
          <a:blip r:embed="rId4"/>
          <a:srcRect l="7" r="7"/>
          <a:stretch>
            <a:fillRect/>
          </a:stretch>
        </p:blipFill>
        <p:spPr>
          <a:xfrm>
            <a:off x="342265" y="4335780"/>
            <a:ext cx="6191885" cy="4374515"/>
          </a:xfrm>
          <a:prstGeom prst="rect">
            <a:avLst/>
          </a:prstGeom>
        </p:spPr>
      </p:pic>
      <p:sp>
        <p:nvSpPr>
          <p:cNvPr id="8" name="文本框 7"/>
          <p:cNvSpPr txBox="1"/>
          <p:nvPr/>
        </p:nvSpPr>
        <p:spPr>
          <a:xfrm>
            <a:off x="353695" y="1443355"/>
            <a:ext cx="6181090" cy="2057400"/>
          </a:xfrm>
          <a:prstGeom prst="rect">
            <a:avLst/>
          </a:prstGeom>
          <a:noFill/>
        </p:spPr>
        <p:txBody>
          <a:bodyPr wrap="square" rtlCol="0">
            <a:noAutofit/>
          </a:bodyPr>
          <a:p>
            <a:r>
              <a:rPr lang="en-US" altLang="zh-CN" sz="1400"/>
              <a:t>On August 15, 2025, BG Wealth Sharing LTD was honored to announce its successful acquisition of a U.S. RIA (Registered Investment Advisor) license. This significant achievement marks further advancement in the wealth management field and demonstrates the firm's expertise in compliance, risk management, and investment strategy. With this certification, we will provide clients with more comprehensive and transparent wealth management services, helping them achieve their financial goals and optimize their investment returns. BG Wealth Sharing LTD will continue to uphold integrity and innovation, committed to creating long-term value for our clients.</a:t>
            </a:r>
            <a:endParaRPr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1165957"/>
            <a:ext cx="6202363" cy="541019"/>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FIVE </a:t>
            </a: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2" name="矩形: 圆角 1"/>
          <p:cNvSpPr/>
          <p:nvPr/>
        </p:nvSpPr>
        <p:spPr>
          <a:xfrm>
            <a:off x="353568" y="2086944"/>
            <a:ext cx="6150194" cy="1512878"/>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5" name="文本框 4"/>
          <p:cNvSpPr txBox="1"/>
          <p:nvPr/>
        </p:nvSpPr>
        <p:spPr>
          <a:xfrm>
            <a:off x="977556" y="2485010"/>
            <a:ext cx="4902889" cy="1457130"/>
          </a:xfrm>
          <a:prstGeom prst="rect">
            <a:avLst/>
          </a:prstGeom>
          <a:noFill/>
        </p:spPr>
        <p:txBody>
          <a:bodyPr wrap="square">
            <a:spAutoFit/>
          </a:bodyPr>
          <a:lstStyle/>
          <a:p>
            <a:pPr marL="15240" algn="ctr" rtl="0" eaLnBrk="0">
              <a:lnSpc>
                <a:spcPct val="120000"/>
              </a:lnSpc>
              <a:spcBef>
                <a:spcPts val="425"/>
              </a:spcBef>
              <a:buClr>
                <a:srgbClr val="FF0000"/>
              </a:buClr>
            </a:pPr>
            <a:r>
              <a:rPr lang="en-US" altLang="zh-CN" kern="0" spc="0" dirty="0">
                <a:latin typeface="OPPOSans H" panose="00020600040101010101" charset="-122"/>
                <a:ea typeface="OPPOSans H" panose="00020600040101010101" charset="-122"/>
                <a:cs typeface="Arial" panose="020B0604020202020204"/>
                <a:sym typeface="OPPOSans H" panose="00020600040101010101" charset="-122"/>
              </a:rPr>
              <a:t>IN ADDITION TO PROFITING FROM SIGNAL TRADING, </a:t>
            </a:r>
            <a:endParaRPr lang="en-US" altLang="zh-CN" kern="0" spc="0" dirty="0">
              <a:latin typeface="OPPOSans H" panose="00020600040101010101" charset="-122"/>
              <a:ea typeface="OPPOSans H" panose="00020600040101010101" charset="-122"/>
              <a:cs typeface="Arial" panose="020B0604020202020204"/>
              <a:sym typeface="OPPOSans H" panose="00020600040101010101" charset="-122"/>
            </a:endParaRPr>
          </a:p>
          <a:p>
            <a:pPr marL="15240" algn="ctr" rtl="0" eaLnBrk="0">
              <a:lnSpc>
                <a:spcPct val="120000"/>
              </a:lnSpc>
              <a:spcBef>
                <a:spcPts val="425"/>
              </a:spcBef>
              <a:buClr>
                <a:srgbClr val="FF0000"/>
              </a:buClr>
            </a:pPr>
            <a:r>
              <a:rPr lang="en-US" altLang="zh-CN" kern="0" spc="0" dirty="0">
                <a:latin typeface="OPPOSans H" panose="00020600040101010101" charset="-122"/>
                <a:ea typeface="OPPOSans H" panose="00020600040101010101" charset="-122"/>
                <a:cs typeface="Arial" panose="020B0604020202020204"/>
                <a:sym typeface="OPPOSans H" panose="00020600040101010101" charset="-122"/>
              </a:rPr>
              <a:t>YOU CAN ALSO BUILD A TEAM TO  EARN ADDITIONAL PROFITS.</a:t>
            </a:r>
            <a:endParaRPr lang="en-US" altLang="zh-CN" kern="0" spc="0" dirty="0">
              <a:latin typeface="OPPOSans H" panose="00020600040101010101" charset="-122"/>
              <a:ea typeface="OPPOSans H" panose="00020600040101010101" charset="-122"/>
              <a:cs typeface="Arial" panose="020B0604020202020204"/>
              <a:sym typeface="OPPOSans H" panose="00020600040101010101" charset="-122"/>
            </a:endParaRPr>
          </a:p>
        </p:txBody>
      </p:sp>
      <p:grpSp>
        <p:nvGrpSpPr>
          <p:cNvPr id="13" name="组合 12"/>
          <p:cNvGrpSpPr/>
          <p:nvPr/>
        </p:nvGrpSpPr>
        <p:grpSpPr>
          <a:xfrm>
            <a:off x="-2" y="6045748"/>
            <a:ext cx="6858000" cy="3098252"/>
            <a:chOff x="-2" y="5306786"/>
            <a:chExt cx="6858000" cy="3837214"/>
          </a:xfrm>
        </p:grpSpPr>
        <p:sp>
          <p:nvSpPr>
            <p:cNvPr id="11" name="Rectangle 13+"/>
            <p:cNvSpPr/>
            <p:nvPr/>
          </p:nvSpPr>
          <p:spPr>
            <a:xfrm>
              <a:off x="-2" y="5306786"/>
              <a:ext cx="6858000" cy="3837214"/>
            </a:xfrm>
            <a:prstGeom prst="rect">
              <a:avLst/>
            </a:prstGeom>
            <a:gradFill>
              <a:gsLst>
                <a:gs pos="30000">
                  <a:srgbClr val="970309"/>
                </a:gs>
                <a:gs pos="100000">
                  <a:srgbClr val="ED1B2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2" name="矩形 11"/>
            <p:cNvSpPr/>
            <p:nvPr/>
          </p:nvSpPr>
          <p:spPr>
            <a:xfrm>
              <a:off x="-2" y="5802594"/>
              <a:ext cx="6858000" cy="3341406"/>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grpSp>
      <p:pic>
        <p:nvPicPr>
          <p:cNvPr id="8" name="picture 284"/>
          <p:cNvPicPr>
            <a:picLocks noChangeAspect="1"/>
          </p:cNvPicPr>
          <p:nvPr/>
        </p:nvPicPr>
        <p:blipFill>
          <a:blip r:embed="rId4"/>
          <a:stretch>
            <a:fillRect/>
          </a:stretch>
        </p:blipFill>
        <p:spPr>
          <a:xfrm rot="21600000">
            <a:off x="309071" y="4447458"/>
            <a:ext cx="6239186" cy="3559354"/>
          </a:xfrm>
          <a:prstGeom prst="rect">
            <a:avLst/>
          </a:prstGeom>
          <a:noFill/>
          <a:effectLst>
            <a:outerShdw blurRad="127000" dist="101600" dir="8100000" algn="tr" rotWithShape="0">
              <a:srgbClr val="044886">
                <a:alpha val="15000"/>
              </a:srgbClr>
            </a:outerShdw>
          </a:effectLst>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1577243"/>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ENDORSEMENT</a:t>
            </a:r>
            <a:endParaRPr kumimoji="0" lang="en-US"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REWARDS</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graphicFrame>
        <p:nvGraphicFramePr>
          <p:cNvPr id="4" name="table 294"/>
          <p:cNvGraphicFramePr>
            <a:graphicFrameLocks noGrp="1"/>
          </p:cNvGraphicFramePr>
          <p:nvPr/>
        </p:nvGraphicFramePr>
        <p:xfrm>
          <a:off x="353568" y="2712466"/>
          <a:ext cx="6171057" cy="2456814"/>
        </p:xfrm>
        <a:graphic>
          <a:graphicData uri="http://schemas.openxmlformats.org/drawingml/2006/table">
            <a:tbl>
              <a:tblPr/>
              <a:tblGrid>
                <a:gridCol w="2060390"/>
                <a:gridCol w="2057019"/>
                <a:gridCol w="2053648"/>
              </a:tblGrid>
              <a:tr h="706119">
                <a:tc>
                  <a:txBody>
                    <a:bodyPr/>
                    <a:lstStyle/>
                    <a:p>
                      <a:pPr marL="146050" algn="ctr" rtl="0" eaLnBrk="0">
                        <a:lnSpc>
                          <a:spcPct val="120000"/>
                        </a:lnSpc>
                        <a:spcBef>
                          <a:spcPts val="5"/>
                        </a:spcBef>
                      </a:pPr>
                      <a:r>
                        <a:rPr sz="100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New User </a:t>
                      </a:r>
                      <a:r>
                        <a:rPr sz="1000" kern="0" spc="1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Recharge Amount</a:t>
                      </a:r>
                      <a:r>
                        <a:rPr sz="100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(USDT)</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180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marL="299085" algn="ctr" rtl="0" eaLnBrk="0">
                        <a:lnSpc>
                          <a:spcPct val="120000"/>
                        </a:lnSpc>
                      </a:pP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Referrer</a:t>
                      </a:r>
                      <a:r>
                        <a:rPr sz="10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Bonus</a:t>
                      </a:r>
                      <a:r>
                        <a:rPr sz="10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USDT</a:t>
                      </a:r>
                      <a:r>
                        <a:rPr sz="10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288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algn="l" rtl="0" eaLnBrk="0">
                        <a:lnSpc>
                          <a:spcPct val="100000"/>
                        </a:lnSpc>
                      </a:pPr>
                      <a:endParaRPr sz="1000" dirty="0">
                        <a:latin typeface="OPPOSans H" panose="00020600040101010101" charset="-122"/>
                        <a:ea typeface="OPPOSans H" panose="00020600040101010101" charset="-122"/>
                        <a:cs typeface="Arial" panose="020B0604020202020204"/>
                        <a:sym typeface="OPPOSans H" panose="00020600040101010101" charset="-122"/>
                      </a:endParaRPr>
                    </a:p>
                    <a:p>
                      <a:pPr marL="179070" algn="ctr" rtl="0" eaLnBrk="0">
                        <a:lnSpc>
                          <a:spcPct val="120000"/>
                        </a:lnSpc>
                      </a:pP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Newcomer</a:t>
                      </a:r>
                      <a:r>
                        <a:rPr sz="1000" kern="0" spc="7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Reward</a:t>
                      </a:r>
                      <a:r>
                        <a:rPr sz="1000" kern="0" spc="7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USDT</a:t>
                      </a:r>
                      <a:r>
                        <a:rPr sz="1000" kern="0" spc="7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25200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r>
              <a:tr h="437515">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71855" algn="l" rtl="0" eaLnBrk="0">
                        <a:lnSpc>
                          <a:spcPct val="94000"/>
                        </a:lnSpc>
                        <a:spcBef>
                          <a:spcPts val="0"/>
                        </a:spcBef>
                      </a:pPr>
                      <a:r>
                        <a:rPr sz="1200" kern="0" spc="3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500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905510" algn="l" rtl="0" eaLnBrk="0">
                        <a:lnSpc>
                          <a:spcPct val="94000"/>
                        </a:lnSpc>
                        <a:spcBef>
                          <a:spcPts val="0"/>
                        </a:spcBef>
                      </a:pPr>
                      <a:r>
                        <a:rPr sz="1200" kern="0" spc="-3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25</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910590" algn="l" rtl="0" eaLnBrk="0">
                        <a:lnSpc>
                          <a:spcPct val="94000"/>
                        </a:lnSpc>
                        <a:spcBef>
                          <a:spcPts val="0"/>
                        </a:spcBef>
                      </a:pPr>
                      <a:r>
                        <a:rPr sz="1200" kern="0" spc="-3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25</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chemeClr val="bg1"/>
                    </a:solidFill>
                  </a:tcPr>
                </a:tc>
              </a:tr>
              <a:tr h="437515">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45820" algn="l" rtl="0" eaLnBrk="0">
                        <a:lnSpc>
                          <a:spcPct val="94000"/>
                        </a:lnSpc>
                        <a:spcBef>
                          <a:spcPts val="0"/>
                        </a:spcBef>
                      </a:pPr>
                      <a:r>
                        <a:rPr sz="1200" kern="0" spc="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1000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a:noFill/>
                    </a:lnT>
                    <a:lnB>
                      <a:noFill/>
                    </a:lnB>
                    <a:solidFill>
                      <a:srgbClr val="044886">
                        <a:alpha val="10000"/>
                      </a:srgbClr>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79475" algn="l" rtl="0" eaLnBrk="0">
                        <a:lnSpc>
                          <a:spcPct val="94000"/>
                        </a:lnSpc>
                        <a:spcBef>
                          <a:spcPts val="0"/>
                        </a:spcBef>
                      </a:pPr>
                      <a:r>
                        <a:rPr sz="1200" kern="0" spc="-2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100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044886">
                        <a:alpha val="10000"/>
                      </a:srgbClr>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904240" algn="l" rtl="0" eaLnBrk="0">
                        <a:lnSpc>
                          <a:spcPct val="94000"/>
                        </a:lnSpc>
                        <a:spcBef>
                          <a:spcPts val="0"/>
                        </a:spcBef>
                      </a:pPr>
                      <a:r>
                        <a:rPr sz="1200" kern="0" spc="1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50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a:noFill/>
                    </a:lnT>
                    <a:lnB>
                      <a:noFill/>
                    </a:lnB>
                    <a:solidFill>
                      <a:srgbClr val="044886">
                        <a:alpha val="10000"/>
                      </a:srgbClr>
                    </a:solidFill>
                  </a:tcPr>
                </a:tc>
              </a:tr>
              <a:tr h="437515">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33755" algn="l" rtl="0" eaLnBrk="0">
                        <a:lnSpc>
                          <a:spcPct val="94000"/>
                        </a:lnSpc>
                        <a:spcBef>
                          <a:spcPts val="0"/>
                        </a:spcBef>
                      </a:pPr>
                      <a:r>
                        <a:rPr sz="1200" kern="0" spc="5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3000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a:noFill/>
                    </a:lnT>
                    <a:lnB>
                      <a:noFill/>
                    </a:lnB>
                    <a:solidFill>
                      <a:schemeClr val="bg1"/>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67410" algn="l" rtl="0" eaLnBrk="0">
                        <a:lnSpc>
                          <a:spcPct val="94000"/>
                        </a:lnSpc>
                        <a:spcBef>
                          <a:spcPts val="0"/>
                        </a:spcBef>
                      </a:pPr>
                      <a:r>
                        <a:rPr sz="1200" kern="0" spc="3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300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84555" algn="l" rtl="0" eaLnBrk="0">
                        <a:lnSpc>
                          <a:spcPct val="94000"/>
                        </a:lnSpc>
                        <a:spcBef>
                          <a:spcPts val="0"/>
                        </a:spcBef>
                      </a:pPr>
                      <a:r>
                        <a:rPr sz="1200" kern="0" spc="-4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150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a:noFill/>
                    </a:lnT>
                    <a:lnB>
                      <a:noFill/>
                    </a:lnB>
                    <a:solidFill>
                      <a:schemeClr val="bg1"/>
                    </a:solidFill>
                  </a:tcPr>
                </a:tc>
              </a:tr>
              <a:tr h="438150">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33755" algn="l" rtl="0" eaLnBrk="0">
                        <a:lnSpc>
                          <a:spcPct val="94000"/>
                        </a:lnSpc>
                        <a:spcBef>
                          <a:spcPts val="5"/>
                        </a:spcBef>
                      </a:pPr>
                      <a:r>
                        <a:rPr sz="1200" kern="0" spc="5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5000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a:noFill/>
                    </a:lnT>
                    <a:lnB w="28575" cap="flat" cmpd="sng" algn="ctr">
                      <a:solidFill>
                        <a:srgbClr val="ED1B24"/>
                      </a:solidFill>
                      <a:prstDash val="solid"/>
                      <a:round/>
                      <a:headEnd type="none" w="med" len="med"/>
                      <a:tailEnd type="none" w="med" len="med"/>
                    </a:lnB>
                    <a:solidFill>
                      <a:srgbClr val="D3E2ED"/>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67410" algn="l" rtl="0" eaLnBrk="0">
                        <a:lnSpc>
                          <a:spcPct val="94000"/>
                        </a:lnSpc>
                        <a:spcBef>
                          <a:spcPts val="5"/>
                        </a:spcBef>
                      </a:pPr>
                      <a:r>
                        <a:rPr sz="1200" kern="0" spc="3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500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8575" cap="flat" cmpd="sng" algn="ctr">
                      <a:solidFill>
                        <a:srgbClr val="ED1B24"/>
                      </a:solidFill>
                      <a:prstDash val="solid"/>
                      <a:round/>
                      <a:headEnd type="none" w="med" len="med"/>
                      <a:tailEnd type="none" w="med" len="med"/>
                    </a:lnB>
                    <a:solidFill>
                      <a:srgbClr val="D3E2ED"/>
                    </a:solidFill>
                  </a:tcPr>
                </a:tc>
                <a:tc>
                  <a:txBody>
                    <a:bodyPr/>
                    <a:lstStyle/>
                    <a:p>
                      <a:pPr algn="l" rtl="0" eaLnBrk="0">
                        <a:lnSpc>
                          <a:spcPct val="101000"/>
                        </a:lnSpc>
                      </a:pP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p>
                      <a:pPr marL="873760" algn="l" rtl="0" eaLnBrk="0">
                        <a:lnSpc>
                          <a:spcPct val="94000"/>
                        </a:lnSpc>
                        <a:spcBef>
                          <a:spcPts val="5"/>
                        </a:spcBef>
                      </a:pPr>
                      <a:r>
                        <a:rPr sz="1200" kern="0" spc="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rPr>
                        <a:t>250</a:t>
                      </a:r>
                      <a:endParaRPr sz="1200" dirty="0">
                        <a:solidFill>
                          <a:schemeClr val="tx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a:noFill/>
                    </a:lnT>
                    <a:lnB w="28575" cap="flat" cmpd="sng" algn="ctr">
                      <a:solidFill>
                        <a:srgbClr val="ED1B24"/>
                      </a:solidFill>
                      <a:prstDash val="solid"/>
                      <a:round/>
                      <a:headEnd type="none" w="med" len="med"/>
                      <a:tailEnd type="none" w="med" len="med"/>
                    </a:lnB>
                    <a:solidFill>
                      <a:srgbClr val="D3E2ED"/>
                    </a:solidFill>
                  </a:tcPr>
                </a:tc>
              </a:tr>
            </a:tbl>
          </a:graphicData>
        </a:graphic>
      </p:graphicFrame>
      <p:sp>
        <p:nvSpPr>
          <p:cNvPr id="9" name="矩形: 圆顶角 8"/>
          <p:cNvSpPr/>
          <p:nvPr/>
        </p:nvSpPr>
        <p:spPr>
          <a:xfrm>
            <a:off x="333375" y="5496910"/>
            <a:ext cx="6191250" cy="795546"/>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5" name="文本框 14"/>
          <p:cNvSpPr txBox="1"/>
          <p:nvPr/>
        </p:nvSpPr>
        <p:spPr>
          <a:xfrm>
            <a:off x="454735" y="5571517"/>
            <a:ext cx="6090083" cy="596830"/>
          </a:xfrm>
          <a:prstGeom prst="rect">
            <a:avLst/>
          </a:prstGeom>
          <a:noFill/>
        </p:spPr>
        <p:txBody>
          <a:bodyPr wrap="square">
            <a:spAutoFit/>
          </a:bodyPr>
          <a:lstStyle/>
          <a:p>
            <a:pPr>
              <a:lnSpc>
                <a:spcPct val="120000"/>
              </a:lnSpc>
            </a:pP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If a spokesperson invites a</a:t>
            </a:r>
            <a:r>
              <a:rPr lang="en-US" altLang="zh-CN" sz="1400" kern="0" spc="-6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friend</a:t>
            </a:r>
            <a:r>
              <a:rPr lang="en-US" altLang="zh-CN" sz="1400" kern="0" spc="-4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to </a:t>
            </a:r>
            <a:r>
              <a:rPr lang="en-US" altLang="zh-CN" sz="1400" kern="0" spc="-22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jo</a:t>
            </a:r>
            <a:r>
              <a:rPr lang="en-US" altLang="zh-CN" sz="1400" kern="0" spc="-1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in</a:t>
            </a:r>
            <a:r>
              <a:rPr lang="en-US" altLang="zh-CN" sz="14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and</a:t>
            </a:r>
            <a:r>
              <a:rPr lang="en-US" altLang="zh-CN" sz="1400" kern="0" spc="-6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 </a:t>
            </a: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the rec</a:t>
            </a:r>
            <a:r>
              <a:rPr lang="en-US" altLang="zh-CN" sz="1400" kern="0" spc="-1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harge is less than 300 </a:t>
            </a:r>
            <a:r>
              <a:rPr lang="en-US" altLang="zh-CN" sz="1400" kern="0" spc="-2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USDT</a:t>
            </a:r>
            <a:endParaRPr lang="zh-CN" altLang="en-US" sz="1400" dirty="0">
              <a:solidFill>
                <a:schemeClr val="bg1"/>
              </a:solidFill>
              <a:latin typeface="OPPOSans H" panose="00020600040101010101" charset="-122"/>
              <a:ea typeface="OPPOSans H" panose="00020600040101010101" charset="-122"/>
              <a:sym typeface="OPPOSans H" panose="00020600040101010101" charset="-122"/>
            </a:endParaRPr>
          </a:p>
        </p:txBody>
      </p:sp>
      <p:sp>
        <p:nvSpPr>
          <p:cNvPr id="16" name="矩形: 圆角 15"/>
          <p:cNvSpPr/>
          <p:nvPr/>
        </p:nvSpPr>
        <p:spPr>
          <a:xfrm rot="16200000">
            <a:off x="3111705" y="3517066"/>
            <a:ext cx="511595" cy="6068254"/>
          </a:xfrm>
          <a:prstGeom prst="roundRect">
            <a:avLst>
              <a:gd name="adj" fmla="val 4274"/>
            </a:avLst>
          </a:prstGeom>
          <a:gradFill>
            <a:gsLst>
              <a:gs pos="52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7" name="文本框 6"/>
          <p:cNvSpPr txBox="1"/>
          <p:nvPr/>
        </p:nvSpPr>
        <p:spPr>
          <a:xfrm>
            <a:off x="358161" y="6418528"/>
            <a:ext cx="6283230" cy="267253"/>
          </a:xfrm>
          <a:prstGeom prst="rect">
            <a:avLst/>
          </a:prstGeom>
          <a:noFill/>
        </p:spPr>
        <p:txBody>
          <a:bodyPr wrap="square">
            <a:spAutoFit/>
          </a:bodyPr>
          <a:lstStyle/>
          <a:p>
            <a:pPr algn="l" rtl="0" eaLnBrk="0">
              <a:lnSpc>
                <a:spcPct val="94000"/>
              </a:lnSpc>
              <a:spcBef>
                <a:spcPts val="975"/>
              </a:spcBef>
            </a:pP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the spokesperson receives</a:t>
            </a:r>
            <a:r>
              <a:rPr lang="en-US" altLang="zh-CN" sz="1200" kern="0" spc="-3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30" dirty="0">
                <a:solidFill>
                  <a:srgbClr val="ED1B24"/>
                </a:solidFill>
                <a:latin typeface="OPPOSans R" panose="00020600040101010101" charset="-122"/>
                <a:ea typeface="OPPOSans R" panose="00020600040101010101" charset="-122"/>
                <a:cs typeface="Arial" panose="020B0604020202020204"/>
                <a:sym typeface="OPPOSans R" panose="00020600040101010101" charset="-122"/>
              </a:rPr>
              <a:t>no</a:t>
            </a:r>
            <a:r>
              <a:rPr lang="en-US" altLang="zh-CN" sz="1200" dirty="0">
                <a:solidFill>
                  <a:srgbClr val="ED1B24"/>
                </a:solidFill>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20" dirty="0">
                <a:solidFill>
                  <a:srgbClr val="ED1B24"/>
                </a:solidFill>
                <a:latin typeface="OPPOSans R" panose="00020600040101010101" charset="-122"/>
                <a:ea typeface="OPPOSans R" panose="00020600040101010101" charset="-122"/>
                <a:cs typeface="Arial" panose="020B0604020202020204"/>
                <a:sym typeface="OPPOSans R" panose="00020600040101010101" charset="-122"/>
              </a:rPr>
              <a:t>reward</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a:t>
            </a:r>
            <a:endParaRPr lang="en-US" altLang="zh-CN" sz="12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17" name="矩形: 圆顶角 16"/>
          <p:cNvSpPr/>
          <p:nvPr/>
        </p:nvSpPr>
        <p:spPr>
          <a:xfrm>
            <a:off x="333375" y="7010581"/>
            <a:ext cx="6191250" cy="795546"/>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8" name="文本框 17"/>
          <p:cNvSpPr txBox="1"/>
          <p:nvPr/>
        </p:nvSpPr>
        <p:spPr>
          <a:xfrm>
            <a:off x="474929" y="7085188"/>
            <a:ext cx="5946894" cy="607695"/>
          </a:xfrm>
          <a:prstGeom prst="rect">
            <a:avLst/>
          </a:prstGeom>
          <a:noFill/>
        </p:spPr>
        <p:txBody>
          <a:bodyPr wrap="square">
            <a:spAutoFit/>
          </a:bodyPr>
          <a:lstStyle/>
          <a:p>
            <a:pPr>
              <a:lnSpc>
                <a:spcPct val="120000"/>
              </a:lnSpc>
            </a:pPr>
            <a:r>
              <a:rPr lang="en-US" altLang="zh-CN" sz="14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If a friend invited by the spokesperson joins and their first recharge reaches 500 USDT</a:t>
            </a:r>
            <a:endParaRPr lang="zh-CN" altLang="en-US" sz="1400" dirty="0">
              <a:solidFill>
                <a:schemeClr val="bg1"/>
              </a:solidFill>
              <a:latin typeface="OPPOSans H" panose="00020600040101010101" charset="-122"/>
              <a:ea typeface="OPPOSans H" panose="00020600040101010101" charset="-122"/>
              <a:sym typeface="OPPOSans H" panose="00020600040101010101" charset="-122"/>
            </a:endParaRPr>
          </a:p>
        </p:txBody>
      </p:sp>
      <p:sp>
        <p:nvSpPr>
          <p:cNvPr id="19" name="矩形: 圆角 18"/>
          <p:cNvSpPr/>
          <p:nvPr/>
        </p:nvSpPr>
        <p:spPr>
          <a:xfrm rot="16200000">
            <a:off x="3052762" y="5110142"/>
            <a:ext cx="629481" cy="6068254"/>
          </a:xfrm>
          <a:prstGeom prst="roundRect">
            <a:avLst>
              <a:gd name="adj" fmla="val 4274"/>
            </a:avLst>
          </a:prstGeom>
          <a:gradFill>
            <a:gsLst>
              <a:gs pos="52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20" name="文本框 19"/>
          <p:cNvSpPr txBox="1"/>
          <p:nvPr/>
        </p:nvSpPr>
        <p:spPr>
          <a:xfrm>
            <a:off x="357372" y="7857021"/>
            <a:ext cx="6377632" cy="524824"/>
          </a:xfrm>
          <a:prstGeom prst="rect">
            <a:avLst/>
          </a:prstGeom>
          <a:noFill/>
        </p:spPr>
        <p:txBody>
          <a:bodyPr wrap="square">
            <a:spAutoFit/>
          </a:bodyPr>
          <a:lstStyle>
            <a:defPPr>
              <a:defRPr lang="zh-CN"/>
            </a:defPPr>
            <a:lvl1pPr eaLnBrk="0">
              <a:lnSpc>
                <a:spcPct val="94000"/>
              </a:lnSpc>
              <a:spcBef>
                <a:spcPts val="975"/>
              </a:spcBef>
              <a:defRPr sz="1400" kern="0" spc="-20">
                <a:latin typeface="OPPOSans R" panose="00020600040101010101" charset="-122"/>
                <a:ea typeface="OPPOSans R" panose="00020600040101010101" charset="-122"/>
                <a:cs typeface="Arial" panose="020B0604020202020204"/>
              </a:defRPr>
            </a:lvl1pPr>
          </a:lstStyle>
          <a:p>
            <a:pPr>
              <a:lnSpc>
                <a:spcPct val="120000"/>
              </a:lnSpc>
            </a:pPr>
            <a:r>
              <a:rPr lang="en-US" altLang="zh-CN" sz="1200" dirty="0">
                <a:sym typeface="OPPOSans R" panose="00020600040101010101" charset="-122"/>
              </a:rPr>
              <a:t>both the Spokesperson and the new member will receive an additional special training signal bonus as well as a Newcomer Bonus and a Referral Bonus.</a:t>
            </a:r>
            <a:endParaRPr lang="en-US" altLang="zh-CN" sz="1200" dirty="0">
              <a:sym typeface="OPPOSans R" panose="0002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685673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TEAM</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BUILDING</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graphicFrame>
        <p:nvGraphicFramePr>
          <p:cNvPr id="4" name="table 294"/>
          <p:cNvGraphicFramePr>
            <a:graphicFrameLocks noGrp="1"/>
          </p:cNvGraphicFramePr>
          <p:nvPr/>
        </p:nvGraphicFramePr>
        <p:xfrm>
          <a:off x="353568" y="2294176"/>
          <a:ext cx="6156000" cy="2448000"/>
        </p:xfrm>
        <a:graphic>
          <a:graphicData uri="http://schemas.openxmlformats.org/drawingml/2006/table">
            <a:tbl>
              <a:tblPr/>
              <a:tblGrid>
                <a:gridCol w="1283591"/>
                <a:gridCol w="2620010"/>
                <a:gridCol w="733046"/>
                <a:gridCol w="759676"/>
                <a:gridCol w="759677"/>
              </a:tblGrid>
              <a:tr h="432000">
                <a:tc>
                  <a:txBody>
                    <a:bodyPr/>
                    <a:lstStyle/>
                    <a:p>
                      <a:pPr marL="0" algn="ctr" rtl="0" eaLnBrk="0">
                        <a:lnSpc>
                          <a:spcPct val="77000"/>
                        </a:lnSpc>
                        <a:spcBef>
                          <a:spcPts val="5"/>
                        </a:spcBef>
                      </a:pPr>
                      <a:r>
                        <a:rPr sz="100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Position/evel</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36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marL="0" algn="ctr" rtl="0" eaLnBrk="0">
                        <a:lnSpc>
                          <a:spcPct val="76000"/>
                        </a:lnSpc>
                        <a:spcBef>
                          <a:spcPts val="0"/>
                        </a:spcBef>
                      </a:pPr>
                      <a:r>
                        <a:rPr sz="10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Number</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marL="0" algn="ctr" rtl="0" eaLnBrk="0">
                        <a:lnSpc>
                          <a:spcPct val="76000"/>
                        </a:lnSpc>
                        <a:spcBef>
                          <a:spcPts val="0"/>
                        </a:spcBef>
                        <a:buNone/>
                      </a:pPr>
                      <a:r>
                        <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Bonus ratio</a:t>
                      </a:r>
                      <a:endPar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marL="0" algn="ctr" rtl="0" eaLnBrk="0">
                        <a:lnSpc>
                          <a:spcPct val="86000"/>
                        </a:lnSpc>
                      </a:pPr>
                      <a:r>
                        <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cycle </a:t>
                      </a:r>
                      <a:endPar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0" algn="ctr" rtl="0" eaLnBrk="0">
                        <a:lnSpc>
                          <a:spcPct val="86000"/>
                        </a:lnSpc>
                      </a:pPr>
                      <a:r>
                        <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bonus</a:t>
                      </a:r>
                      <a:endParaRPr lang="en-US" altLang="zh-CN" sz="10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txBody>
                  <a:tcPr marL="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c>
                  <a:txBody>
                    <a:bodyPr/>
                    <a:lstStyle/>
                    <a:p>
                      <a:pPr marL="0" algn="ctr" rtl="0" eaLnBrk="0">
                        <a:lnSpc>
                          <a:spcPts val="1120"/>
                        </a:lnSpc>
                      </a:pPr>
                      <a:r>
                        <a:rPr sz="1000" kern="0" spc="5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level-up re</a:t>
                      </a:r>
                      <a:r>
                        <a:rPr sz="10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wards</a:t>
                      </a:r>
                      <a:endParaRPr sz="100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3600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70309"/>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Junior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pPr>
                      <a:r>
                        <a:rPr lang="en-US" altLang="zh-CN" sz="900" kern="0" spc="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Directly reports 5 people</a:t>
                      </a:r>
                      <a:endParaRPr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buNone/>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0.50%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ts val="1120"/>
                        </a:lnSpc>
                        <a:spcBef>
                          <a:spcPts val="0"/>
                        </a:spcBef>
                      </a:pPr>
                      <a:r>
                        <a:rPr lang="en-US" altLang="zh-CN" sz="9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$30</a:t>
                      </a:r>
                      <a:endParaRPr lang="zh-CN" alt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$100</a:t>
                      </a:r>
                      <a:endParaRPr lang="zh-CN" altLang="en-US" sz="90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Intermediate Spokesperson </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 2 direct reports LV1 / Team of 25</a:t>
                      </a:r>
                      <a:endParaRPr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buNone/>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$150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Senior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 3 direct reports LV1 / Team of 125</a:t>
                      </a:r>
                      <a:endParaRPr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buNone/>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$800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One-Star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 direct reports LV1 / Team of 500</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buNone/>
                      </a:pPr>
                      <a:r>
                        <a:rPr lang="en-US" alt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2.50%</a:t>
                      </a:r>
                      <a:endParaRPr lang="en-US" alt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$1200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Two-Star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 direct reports LV1 / Team of 1000</a:t>
                      </a:r>
                      <a:endParaRPr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buNone/>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$2400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Three-Star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6 direct reports LV1 / Team of 2000</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ct val="94000"/>
                        </a:lnSpc>
                        <a:spcBef>
                          <a:spcPts val="0"/>
                        </a:spcBef>
                        <a:buNone/>
                      </a:pPr>
                      <a:r>
                        <a:rPr lang="en-US" alt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3.50%</a:t>
                      </a:r>
                      <a:endParaRPr lang="en-US" alt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$12000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E2ED"/>
                    </a:solidFill>
                  </a:tcPr>
                </a:tc>
              </a:tr>
              <a:tr h="288000">
                <a:tc>
                  <a:txBody>
                    <a:bodyPr/>
                    <a:lstStyle/>
                    <a:p>
                      <a:pPr algn="ctr" rtl="0" eaLnBrk="0">
                        <a:lnSpc>
                          <a:spcPct val="101000"/>
                        </a:lnSpc>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Regional Spokesperson</a:t>
                      </a:r>
                      <a:endPar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D1B24"/>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pPr>
                      <a:r>
                        <a:rPr lang="en-US"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 7 direct reports LV1 / Team of 5000</a:t>
                      </a:r>
                      <a:endParaRPr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D1B24"/>
                      </a:solidFill>
                      <a:prstDash val="solid"/>
                      <a:round/>
                      <a:headEnd type="none" w="med" len="med"/>
                      <a:tailEnd type="none" w="med" len="med"/>
                    </a:lnB>
                    <a:solidFill>
                      <a:schemeClr val="bg1"/>
                    </a:solidFill>
                  </a:tcPr>
                </a:tc>
                <a:tc>
                  <a:txBody>
                    <a:bodyPr/>
                    <a:lstStyle/>
                    <a:p>
                      <a:pPr marL="0" algn="ctr" rtl="0" eaLnBrk="0">
                        <a:lnSpc>
                          <a:spcPct val="94000"/>
                        </a:lnSpc>
                        <a:spcBef>
                          <a:spcPts val="0"/>
                        </a:spcBef>
                        <a:buNone/>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D1B24"/>
                      </a:solidFill>
                      <a:prstDash val="solid"/>
                      <a:round/>
                      <a:headEnd type="none" w="med" len="med"/>
                      <a:tailEnd type="none" w="med" len="med"/>
                    </a:lnB>
                    <a:solidFill>
                      <a:schemeClr val="bg1"/>
                    </a:solidFill>
                  </a:tcPr>
                </a:tc>
                <a:tc>
                  <a:txBody>
                    <a:bodyPr/>
                    <a:lstStyle/>
                    <a:p>
                      <a:pPr marL="0" algn="ctr" rtl="0" eaLnBrk="0">
                        <a:lnSpc>
                          <a:spcPts val="1120"/>
                        </a:lnSpc>
                        <a:spcBef>
                          <a:spcPts val="0"/>
                        </a:spcBef>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$10000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ED1B24"/>
                      </a:solidFill>
                      <a:prstDash val="solid"/>
                      <a:round/>
                      <a:headEnd type="none" w="med" len="med"/>
                      <a:tailEnd type="none" w="med" len="med"/>
                    </a:lnB>
                    <a:solidFill>
                      <a:schemeClr val="bg1"/>
                    </a:solidFill>
                  </a:tcPr>
                </a:tc>
                <a:tc>
                  <a:txBody>
                    <a:bodyPr/>
                    <a:lstStyle/>
                    <a:p>
                      <a:pPr marL="0" marR="0" lvl="0" indent="0" algn="ctr" defTabSz="914400" rtl="0" eaLnBrk="0" fontAlgn="auto" latinLnBrk="0" hangingPunct="1">
                        <a:lnSpc>
                          <a:spcPct val="94000"/>
                        </a:lnSpc>
                        <a:spcBef>
                          <a:spcPts val="0"/>
                        </a:spcBef>
                        <a:spcAft>
                          <a:spcPts val="0"/>
                        </a:spcAft>
                        <a:buClrTx/>
                        <a:buSzTx/>
                        <a:buFontTx/>
                        <a:buNone/>
                        <a:defRPr/>
                      </a:pPr>
                      <a:r>
                        <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$25000</a:t>
                      </a:r>
                      <a:endParaRPr lang="en-US" altLang="zh-CN" sz="9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28575" cap="flat" cmpd="sng" algn="ctr">
                      <a:solidFill>
                        <a:srgbClr val="ED1B24"/>
                      </a:solidFill>
                      <a:prstDash val="solid"/>
                      <a:round/>
                      <a:headEnd type="none" w="med" len="med"/>
                      <a:tailEnd type="none" w="med" len="med"/>
                    </a:lnB>
                    <a:solidFill>
                      <a:schemeClr val="bg1"/>
                    </a:solidFill>
                  </a:tcPr>
                </a:tc>
              </a:tr>
            </a:tbl>
          </a:graphicData>
        </a:graphic>
      </p:graphicFrame>
      <p:sp>
        <p:nvSpPr>
          <p:cNvPr id="2" name="文本框 1"/>
          <p:cNvSpPr txBox="1"/>
          <p:nvPr/>
        </p:nvSpPr>
        <p:spPr>
          <a:xfrm>
            <a:off x="1067315" y="1683482"/>
            <a:ext cx="4723370" cy="559127"/>
          </a:xfrm>
          <a:prstGeom prst="rect">
            <a:avLst/>
          </a:prstGeom>
          <a:noFill/>
        </p:spPr>
        <p:txBody>
          <a:bodyPr wrap="square">
            <a:sp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Endorse 5 people to form a group and enjoy trading</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volume dividends</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nvGrpSpPr>
          <p:cNvPr id="52" name="组合 51"/>
          <p:cNvGrpSpPr/>
          <p:nvPr>
            <p:custDataLst>
              <p:tags r:id="rId4"/>
            </p:custDataLst>
          </p:nvPr>
        </p:nvGrpSpPr>
        <p:grpSpPr>
          <a:xfrm>
            <a:off x="342455" y="4878265"/>
            <a:ext cx="6304845" cy="652377"/>
            <a:chOff x="342455" y="4969467"/>
            <a:chExt cx="6304845" cy="652377"/>
          </a:xfrm>
        </p:grpSpPr>
        <p:grpSp>
          <p:nvGrpSpPr>
            <p:cNvPr id="11" name="组合 10"/>
            <p:cNvGrpSpPr/>
            <p:nvPr/>
          </p:nvGrpSpPr>
          <p:grpSpPr>
            <a:xfrm>
              <a:off x="342455" y="4969467"/>
              <a:ext cx="6185415" cy="603834"/>
              <a:chOff x="324153" y="5263152"/>
              <a:chExt cx="6185415" cy="490903"/>
            </a:xfrm>
          </p:grpSpPr>
          <p:sp>
            <p:nvSpPr>
              <p:cNvPr id="10" name="小楠素材库工作室出品6"/>
              <p:cNvSpPr/>
              <p:nvPr>
                <p:custDataLst>
                  <p:tags r:id="rId5"/>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8" name="矩形: 圆顶角 7"/>
              <p:cNvSpPr/>
              <p:nvPr>
                <p:custDataLst>
                  <p:tags r:id="rId6"/>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1</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6" name="文本框 5"/>
            <p:cNvSpPr txBox="1"/>
            <p:nvPr>
              <p:custDataLst>
                <p:tags r:id="rId7"/>
              </p:custDataLst>
            </p:nvPr>
          </p:nvSpPr>
          <p:spPr>
            <a:xfrm>
              <a:off x="859874" y="4989384"/>
              <a:ext cx="5787426" cy="632460"/>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lang="en-US" altLang="zh-CN" sz="80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1. When the team meets the dividend conditions, each recommender can apply for dividends on the 9th, 19th, and 29th of each month based on the trading volume of his or her downline members (the downline members' deposits must be greater than 300 USDT). The higher the trading volume, the more dividends. If the dividend is less than 30 USD, it will be rewarded at 30 USD.</a:t>
              </a:r>
              <a:endParaRPr kumimoji="0" lang="en-US" altLang="zh-CN" sz="8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53" name="组合 52"/>
          <p:cNvGrpSpPr/>
          <p:nvPr>
            <p:custDataLst>
              <p:tags r:id="rId8"/>
            </p:custDataLst>
          </p:nvPr>
        </p:nvGrpSpPr>
        <p:grpSpPr>
          <a:xfrm>
            <a:off x="342455" y="5530015"/>
            <a:ext cx="6185415" cy="490903"/>
            <a:chOff x="342455" y="5602977"/>
            <a:chExt cx="6185415" cy="490903"/>
          </a:xfrm>
        </p:grpSpPr>
        <p:grpSp>
          <p:nvGrpSpPr>
            <p:cNvPr id="12" name="组合 11"/>
            <p:cNvGrpSpPr/>
            <p:nvPr/>
          </p:nvGrpSpPr>
          <p:grpSpPr>
            <a:xfrm>
              <a:off x="342455" y="5602977"/>
              <a:ext cx="6185415" cy="490903"/>
              <a:chOff x="324153" y="5263152"/>
              <a:chExt cx="6185415" cy="490903"/>
            </a:xfrm>
          </p:grpSpPr>
          <p:sp>
            <p:nvSpPr>
              <p:cNvPr id="13" name="小楠素材库工作室出品6"/>
              <p:cNvSpPr/>
              <p:nvPr>
                <p:custDataLst>
                  <p:tags r:id="rId9"/>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14" name="矩形: 圆顶角 13"/>
              <p:cNvSpPr/>
              <p:nvPr>
                <p:custDataLst>
                  <p:tags r:id="rId10"/>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2</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1" name="文本框 20"/>
            <p:cNvSpPr txBox="1"/>
            <p:nvPr>
              <p:custDataLst>
                <p:tags r:id="rId11"/>
              </p:custDataLst>
            </p:nvPr>
          </p:nvSpPr>
          <p:spPr>
            <a:xfrm>
              <a:off x="859874" y="5633058"/>
              <a:ext cx="5606709" cy="380617"/>
            </a:xfrm>
            <a:prstGeom prst="rect">
              <a:avLst/>
            </a:prstGeom>
            <a:noFill/>
          </p:spPr>
          <p:txBody>
            <a:bodyPr wrap="square">
              <a:spAutoFit/>
            </a:bodyPr>
            <a:lstStyle/>
            <a:p>
              <a:pPr marL="12700" marR="0" lvl="0" indent="0" algn="l" defTabSz="914400" rtl="0" eaLnBrk="0" fontAlgn="auto" latinLnBrk="0" hangingPunct="1">
                <a:lnSpc>
                  <a:spcPct val="12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Each recommender in a leadership position can apply for a birthday allowance once a year. </a:t>
              </a:r>
              <a:endPar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a:p>
              <a:pPr marL="12700" marR="0" lvl="0" indent="0" algn="l" defTabSz="914400" rtl="0" eaLnBrk="0" fontAlgn="auto" latinLnBrk="0" hangingPunct="1">
                <a:lnSpc>
                  <a:spcPct val="12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(Birthday  allowance: 100 USDT).</a:t>
              </a:r>
              <a:endParaRPr kumimoji="0" lang="en-US" altLang="zh-CN" sz="8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54" name="组合 53"/>
          <p:cNvGrpSpPr/>
          <p:nvPr>
            <p:custDataLst>
              <p:tags r:id="rId12"/>
            </p:custDataLst>
          </p:nvPr>
        </p:nvGrpSpPr>
        <p:grpSpPr>
          <a:xfrm>
            <a:off x="342455" y="6068834"/>
            <a:ext cx="6304845" cy="603834"/>
            <a:chOff x="342455" y="6123556"/>
            <a:chExt cx="6304845" cy="603834"/>
          </a:xfrm>
        </p:grpSpPr>
        <p:grpSp>
          <p:nvGrpSpPr>
            <p:cNvPr id="42" name="组合 41"/>
            <p:cNvGrpSpPr/>
            <p:nvPr/>
          </p:nvGrpSpPr>
          <p:grpSpPr>
            <a:xfrm>
              <a:off x="342455" y="6123556"/>
              <a:ext cx="6185415" cy="603834"/>
              <a:chOff x="324153" y="5263152"/>
              <a:chExt cx="6185415" cy="490903"/>
            </a:xfrm>
          </p:grpSpPr>
          <p:sp>
            <p:nvSpPr>
              <p:cNvPr id="43" name="小楠素材库工作室出品6"/>
              <p:cNvSpPr/>
              <p:nvPr>
                <p:custDataLst>
                  <p:tags r:id="rId13"/>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44" name="矩形: 圆顶角 43"/>
              <p:cNvSpPr/>
              <p:nvPr>
                <p:custDataLst>
                  <p:tags r:id="rId14"/>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3</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8" name="文本框 47"/>
            <p:cNvSpPr txBox="1"/>
            <p:nvPr>
              <p:custDataLst>
                <p:tags r:id="rId15"/>
              </p:custDataLst>
            </p:nvPr>
          </p:nvSpPr>
          <p:spPr>
            <a:xfrm>
              <a:off x="859874" y="6162855"/>
              <a:ext cx="5787426" cy="494494"/>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Recommenders in each position must lead team members responsibly. The team is prohibited from spreading rumors or negative information. Once it is confirmed that someone has spread rumors, the team will cancel all benefits after verification.</a:t>
              </a:r>
              <a:endPar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55" name="组合 54"/>
          <p:cNvGrpSpPr/>
          <p:nvPr>
            <p:custDataLst>
              <p:tags r:id="rId16"/>
            </p:custDataLst>
          </p:nvPr>
        </p:nvGrpSpPr>
        <p:grpSpPr>
          <a:xfrm>
            <a:off x="342455" y="6720584"/>
            <a:ext cx="6304845" cy="603834"/>
            <a:chOff x="342455" y="6757066"/>
            <a:chExt cx="6304845" cy="603834"/>
          </a:xfrm>
        </p:grpSpPr>
        <p:grpSp>
          <p:nvGrpSpPr>
            <p:cNvPr id="36" name="组合 35"/>
            <p:cNvGrpSpPr/>
            <p:nvPr/>
          </p:nvGrpSpPr>
          <p:grpSpPr>
            <a:xfrm>
              <a:off x="342455" y="6757066"/>
              <a:ext cx="6185415" cy="603834"/>
              <a:chOff x="324153" y="5263152"/>
              <a:chExt cx="6185415" cy="490903"/>
            </a:xfrm>
          </p:grpSpPr>
          <p:sp>
            <p:nvSpPr>
              <p:cNvPr id="37" name="小楠素材库工作室出品6"/>
              <p:cNvSpPr/>
              <p:nvPr>
                <p:custDataLst>
                  <p:tags r:id="rId17"/>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38" name="矩形: 圆顶角 37"/>
              <p:cNvSpPr/>
              <p:nvPr>
                <p:custDataLst>
                  <p:tags r:id="rId18"/>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4</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9" name="文本框 48"/>
            <p:cNvSpPr txBox="1"/>
            <p:nvPr>
              <p:custDataLst>
                <p:tags r:id="rId19"/>
              </p:custDataLst>
            </p:nvPr>
          </p:nvSpPr>
          <p:spPr>
            <a:xfrm>
              <a:off x="859874" y="6806529"/>
              <a:ext cx="5787426" cy="494494"/>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Recommenders in each position need to diligently lead the team development and work hard to support each  subordinate member. For each subordinate who successfully promotes a junior recommender position, the supervisor recommender will receive a team reward of 50 USDT!</a:t>
              </a:r>
              <a:endPar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56" name="组合 55"/>
          <p:cNvGrpSpPr/>
          <p:nvPr>
            <p:custDataLst>
              <p:tags r:id="rId20"/>
            </p:custDataLst>
          </p:nvPr>
        </p:nvGrpSpPr>
        <p:grpSpPr>
          <a:xfrm>
            <a:off x="342455" y="7372334"/>
            <a:ext cx="6304845" cy="603834"/>
            <a:chOff x="342455" y="7390576"/>
            <a:chExt cx="6304845" cy="603834"/>
          </a:xfrm>
        </p:grpSpPr>
        <p:grpSp>
          <p:nvGrpSpPr>
            <p:cNvPr id="39" name="组合 38"/>
            <p:cNvGrpSpPr/>
            <p:nvPr/>
          </p:nvGrpSpPr>
          <p:grpSpPr>
            <a:xfrm>
              <a:off x="342455" y="7390576"/>
              <a:ext cx="6185415" cy="603834"/>
              <a:chOff x="324153" y="5263152"/>
              <a:chExt cx="6185415" cy="490903"/>
            </a:xfrm>
          </p:grpSpPr>
          <p:sp>
            <p:nvSpPr>
              <p:cNvPr id="40" name="小楠素材库工作室出品6"/>
              <p:cNvSpPr/>
              <p:nvPr>
                <p:custDataLst>
                  <p:tags r:id="rId21"/>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41" name="矩形: 圆顶角 40"/>
              <p:cNvSpPr/>
              <p:nvPr>
                <p:custDataLst>
                  <p:tags r:id="rId22"/>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5</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50" name="文本框 49"/>
            <p:cNvSpPr txBox="1"/>
            <p:nvPr>
              <p:custDataLst>
                <p:tags r:id="rId23"/>
              </p:custDataLst>
            </p:nvPr>
          </p:nvSpPr>
          <p:spPr>
            <a:xfrm>
              <a:off x="859874" y="7450203"/>
              <a:ext cx="5787426" cy="494494"/>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Teams in senior recommender positions can apply for a monthly team gathering to promote team building and development. Gathering expenses must be reimbursed (reimbursement must be arranged in  advance with the team project manager and approved by the team project manager).</a:t>
              </a:r>
              <a:endPar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57" name="组合 56"/>
          <p:cNvGrpSpPr/>
          <p:nvPr>
            <p:custDataLst>
              <p:tags r:id="rId24"/>
            </p:custDataLst>
          </p:nvPr>
        </p:nvGrpSpPr>
        <p:grpSpPr>
          <a:xfrm>
            <a:off x="342455" y="8024086"/>
            <a:ext cx="6304845" cy="603834"/>
            <a:chOff x="342455" y="8024086"/>
            <a:chExt cx="6304845" cy="603834"/>
          </a:xfrm>
        </p:grpSpPr>
        <p:grpSp>
          <p:nvGrpSpPr>
            <p:cNvPr id="45" name="组合 44"/>
            <p:cNvGrpSpPr/>
            <p:nvPr/>
          </p:nvGrpSpPr>
          <p:grpSpPr>
            <a:xfrm>
              <a:off x="342455" y="8024086"/>
              <a:ext cx="6185415" cy="603834"/>
              <a:chOff x="324153" y="5263152"/>
              <a:chExt cx="6185415" cy="490903"/>
            </a:xfrm>
          </p:grpSpPr>
          <p:sp>
            <p:nvSpPr>
              <p:cNvPr id="46" name="小楠素材库工作室出品6"/>
              <p:cNvSpPr/>
              <p:nvPr>
                <p:custDataLst>
                  <p:tags r:id="rId25"/>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47" name="矩形: 圆顶角 46"/>
              <p:cNvSpPr/>
              <p:nvPr>
                <p:custDataLst>
                  <p:tags r:id="rId26"/>
                </p:custDataLst>
              </p:nvPr>
            </p:nvSpPr>
            <p:spPr>
              <a:xfrm>
                <a:off x="324153" y="5263152"/>
                <a:ext cx="517419" cy="49090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6</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51" name="文本框 50"/>
            <p:cNvSpPr txBox="1"/>
            <p:nvPr>
              <p:custDataLst>
                <p:tags r:id="rId27"/>
              </p:custDataLst>
            </p:nvPr>
          </p:nvSpPr>
          <p:spPr>
            <a:xfrm>
              <a:off x="859874" y="8093879"/>
              <a:ext cx="5787426" cy="494494"/>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Trading volume dividends (uniform distribution time: 9th, 19th and 29th of each month), please apply to the project manager, who will review and arrange distribution The manager upgrade reward can be directly requested from Professor Stephen.</a:t>
              </a:r>
              <a:endParaRPr kumimoji="0" lang="en-US" altLang="zh-CN" sz="8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VOLUME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DIVIDENDS</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文本框 1"/>
          <p:cNvSpPr txBox="1"/>
          <p:nvPr/>
        </p:nvSpPr>
        <p:spPr>
          <a:xfrm>
            <a:off x="390275" y="1852484"/>
            <a:ext cx="6033257" cy="1639570"/>
          </a:xfrm>
          <a:prstGeom prst="rect">
            <a:avLst/>
          </a:prstGeom>
          <a:noFill/>
        </p:spPr>
        <p:txBody>
          <a:bodyPr wrap="square">
            <a:spAutoFit/>
          </a:bodyPr>
          <a:lstStyle/>
          <a:p>
            <a:pPr algn="ctr" rtl="0" eaLnBrk="0">
              <a:lnSpc>
                <a:spcPct val="120000"/>
              </a:lnSpc>
              <a:spcBef>
                <a:spcPts val="0"/>
              </a:spcBef>
            </a:pP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If you successfully invite 5 new friends to join, and each of them invests more than $300, you will be promoted to Level 1 Manager and receive a $100 promotion bonus. This means that your leadership and team development skills are recognized. Manager bonuses are paid three times a month, on the 9th, 19th and 29th. Bonus rewards are a direct return on the successful growth of your team, and your income will continue to increase as you add more team members.</a:t>
            </a:r>
            <a:endPar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61" name="文本框 60"/>
          <p:cNvSpPr txBox="1"/>
          <p:nvPr/>
        </p:nvSpPr>
        <p:spPr>
          <a:xfrm>
            <a:off x="333375" y="3582035"/>
            <a:ext cx="6211570" cy="656590"/>
          </a:xfrm>
          <a:prstGeom prst="rect">
            <a:avLst/>
          </a:prstGeom>
          <a:gradFill>
            <a:gsLst>
              <a:gs pos="30000">
                <a:srgbClr val="970309"/>
              </a:gs>
              <a:gs pos="100000">
                <a:srgbClr val="ED1B24"/>
              </a:gs>
            </a:gsLst>
            <a:lin ang="10800000" scaled="0"/>
          </a:gradFill>
        </p:spPr>
        <p:txBody>
          <a:bodyPr wrap="square">
            <a:noAutofit/>
          </a:bodyPr>
          <a:lstStyle/>
          <a:p>
            <a:pPr algn="ctr" rtl="0" eaLnBrk="0">
              <a:lnSpc>
                <a:spcPct val="120000"/>
              </a:lnSpc>
              <a:spcBef>
                <a:spcPts val="0"/>
              </a:spcBef>
            </a:pPr>
            <a:r>
              <a:rPr lang="en-US" altLang="zh-CN" sz="16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The dividends are divided according to different</a:t>
            </a:r>
            <a:endParaRPr lang="en-US" altLang="zh-CN" sz="16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algn="ctr" rtl="0" eaLnBrk="0">
              <a:lnSpc>
                <a:spcPct val="120000"/>
              </a:lnSpc>
              <a:spcBef>
                <a:spcPts val="0"/>
              </a:spcBef>
            </a:pPr>
            <a:r>
              <a:rPr lang="en-US" altLang="zh-CN" sz="16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levels as shown below.</a:t>
            </a:r>
            <a:endParaRPr lang="en-US" altLang="zh-CN" sz="16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grpSp>
        <p:nvGrpSpPr>
          <p:cNvPr id="63" name="组合 62"/>
          <p:cNvGrpSpPr/>
          <p:nvPr/>
        </p:nvGrpSpPr>
        <p:grpSpPr>
          <a:xfrm>
            <a:off x="342265" y="4385702"/>
            <a:ext cx="6328410" cy="1191894"/>
            <a:chOff x="342455" y="4934577"/>
            <a:chExt cx="6328410" cy="818605"/>
          </a:xfrm>
        </p:grpSpPr>
        <p:grpSp>
          <p:nvGrpSpPr>
            <p:cNvPr id="64" name="组合 63"/>
            <p:cNvGrpSpPr/>
            <p:nvPr/>
          </p:nvGrpSpPr>
          <p:grpSpPr>
            <a:xfrm>
              <a:off x="342455" y="4969467"/>
              <a:ext cx="6185415" cy="721786"/>
              <a:chOff x="324153" y="5263152"/>
              <a:chExt cx="6185415" cy="586795"/>
            </a:xfrm>
          </p:grpSpPr>
          <p:sp>
            <p:nvSpPr>
              <p:cNvPr id="67" name="小楠素材库工作室出品6"/>
              <p:cNvSpPr/>
              <p:nvPr>
                <p:custDataLst>
                  <p:tags r:id="rId4"/>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68" name="矩形: 圆顶角 67"/>
              <p:cNvSpPr/>
              <p:nvPr/>
            </p:nvSpPr>
            <p:spPr>
              <a:xfrm>
                <a:off x="324153" y="5263152"/>
                <a:ext cx="517525" cy="586795"/>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1</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66" name="文本框 65"/>
            <p:cNvSpPr txBox="1"/>
            <p:nvPr/>
          </p:nvSpPr>
          <p:spPr>
            <a:xfrm>
              <a:off x="883475" y="4934577"/>
              <a:ext cx="5787390" cy="818605"/>
            </a:xfrm>
            <a:prstGeom prst="rect">
              <a:avLst/>
            </a:prstGeom>
            <a:noFill/>
          </p:spPr>
          <p:txBody>
            <a:bodyPr wrap="square">
              <a:no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1. When the team meets the dividend conditions, each recommender can apply for dividends on the 9th, 19th, and 29th of each month based on the trading volume of his or her downline members (the downline members' deposits must be greater than 300 USDT). The higher the trading volume, the more dividends. If the dividend is less than 30 USD, it will be rewarded at 30 USD.</a:t>
              </a:r>
              <a:endParaRPr kumimoji="0" lang="en-US" altLang="zh-CN" sz="10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69" name="组合 68"/>
          <p:cNvGrpSpPr/>
          <p:nvPr/>
        </p:nvGrpSpPr>
        <p:grpSpPr>
          <a:xfrm>
            <a:off x="342265" y="5673090"/>
            <a:ext cx="6328410" cy="1298575"/>
            <a:chOff x="342455" y="4950807"/>
            <a:chExt cx="6328410" cy="1059997"/>
          </a:xfrm>
        </p:grpSpPr>
        <p:grpSp>
          <p:nvGrpSpPr>
            <p:cNvPr id="70" name="组合 69"/>
            <p:cNvGrpSpPr/>
            <p:nvPr/>
          </p:nvGrpSpPr>
          <p:grpSpPr>
            <a:xfrm>
              <a:off x="342455" y="4969467"/>
              <a:ext cx="6185415" cy="810678"/>
              <a:chOff x="324153" y="5263152"/>
              <a:chExt cx="6185415" cy="659062"/>
            </a:xfrm>
          </p:grpSpPr>
          <p:sp>
            <p:nvSpPr>
              <p:cNvPr id="72" name="小楠素材库工作室出品6"/>
              <p:cNvSpPr/>
              <p:nvPr>
                <p:custDataLst>
                  <p:tags r:id="rId5"/>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73" name="矩形: 圆顶角 72"/>
              <p:cNvSpPr/>
              <p:nvPr/>
            </p:nvSpPr>
            <p:spPr>
              <a:xfrm>
                <a:off x="324153" y="5263152"/>
                <a:ext cx="517525" cy="659062"/>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2</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1" name="文本框 70"/>
            <p:cNvSpPr txBox="1"/>
            <p:nvPr/>
          </p:nvSpPr>
          <p:spPr>
            <a:xfrm>
              <a:off x="883475" y="4950807"/>
              <a:ext cx="5787390" cy="1059997"/>
            </a:xfrm>
            <a:prstGeom prst="rect">
              <a:avLst/>
            </a:prstGeom>
            <a:noFill/>
          </p:spPr>
          <p:txBody>
            <a:bodyPr wrap="square">
              <a:no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When the team reaches 25 members, you will be promoted to LV2 manager and receive a promotion bonus of $300. In addition, you will receive a 1% dividend on the team's trading volume every 10 days, three times a month.</a:t>
              </a:r>
              <a:endPar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74" name="组合 73"/>
          <p:cNvGrpSpPr/>
          <p:nvPr/>
        </p:nvGrpSpPr>
        <p:grpSpPr>
          <a:xfrm>
            <a:off x="342265" y="6859268"/>
            <a:ext cx="6328410" cy="1602743"/>
            <a:chOff x="342455" y="5099383"/>
            <a:chExt cx="6328410" cy="637957"/>
          </a:xfrm>
        </p:grpSpPr>
        <p:grpSp>
          <p:nvGrpSpPr>
            <p:cNvPr id="75" name="组合 74"/>
            <p:cNvGrpSpPr/>
            <p:nvPr/>
          </p:nvGrpSpPr>
          <p:grpSpPr>
            <a:xfrm>
              <a:off x="342455" y="5099383"/>
              <a:ext cx="6184900" cy="637957"/>
              <a:chOff x="324153" y="5368771"/>
              <a:chExt cx="6184900" cy="518644"/>
            </a:xfrm>
          </p:grpSpPr>
          <p:sp>
            <p:nvSpPr>
              <p:cNvPr id="77" name="小楠素材库工作室出品6"/>
              <p:cNvSpPr/>
              <p:nvPr>
                <p:custDataLst>
                  <p:tags r:id="rId6"/>
                </p:custDataLst>
              </p:nvPr>
            </p:nvSpPr>
            <p:spPr>
              <a:xfrm>
                <a:off x="604188" y="5368977"/>
                <a:ext cx="5904865" cy="518438"/>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78" name="矩形: 圆顶角 77"/>
              <p:cNvSpPr/>
              <p:nvPr/>
            </p:nvSpPr>
            <p:spPr>
              <a:xfrm>
                <a:off x="324153" y="5368771"/>
                <a:ext cx="517525" cy="518643"/>
              </a:xfrm>
              <a:prstGeom prst="round2Same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3</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6" name="文本框 75"/>
            <p:cNvSpPr txBox="1"/>
            <p:nvPr/>
          </p:nvSpPr>
          <p:spPr>
            <a:xfrm>
              <a:off x="883475" y="5099636"/>
              <a:ext cx="5787390" cy="627593"/>
            </a:xfrm>
            <a:prstGeom prst="rect">
              <a:avLst/>
            </a:prstGeom>
            <a:noFill/>
          </p:spPr>
          <p:txBody>
            <a:bodyPr wrap="square">
              <a:no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If your team reaches 1,000 people, you can upgrade to LV5 manager and you can get a promotion reward of 5,000 USDT. [1,000-person team: daily trading volume 1,000*100=100,000 USD, manager's 10-day trading volume 1 million*3%=30,000 USD, equivalent to the annual salary of an ordinary worker] success rate. (This is calculated based on the number of team members, for example, the trading volume of 1,000 and 3,000 investments is different)</a:t>
              </a:r>
              <a:endPar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6" name="图片 5"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 y="0"/>
            <a:ext cx="6858000" cy="9144000"/>
          </a:xfrm>
          <a:prstGeom prst="rect">
            <a:avLst/>
          </a:prstGeom>
        </p:spPr>
      </p:pic>
      <p:sp>
        <p:nvSpPr>
          <p:cNvPr id="50" name="textbox 18"/>
          <p:cNvSpPr/>
          <p:nvPr/>
        </p:nvSpPr>
        <p:spPr>
          <a:xfrm>
            <a:off x="604437" y="2681587"/>
            <a:ext cx="5762367" cy="547077"/>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130000"/>
              </a:lnSpc>
              <a:spcBef>
                <a:spcPts val="425"/>
              </a:spcBef>
              <a:spcAft>
                <a:spcPts val="0"/>
              </a:spcAft>
              <a:buClrTx/>
              <a:buSzTx/>
              <a:buFontTx/>
              <a:buNone/>
              <a:defRPr/>
            </a:pPr>
            <a:r>
              <a:rPr kumimoji="0" lang="en-US"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The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Wealth Sharing Fund Team is a lon</a:t>
            </a:r>
            <a:r>
              <a:rPr kumimoji="0" sz="12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g-term investment</a:t>
            </a:r>
            <a:r>
              <a:rPr kumimoji="0" sz="1200" b="0" i="0" u="none" strike="noStrike" kern="0" cap="none" spc="-1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where</a:t>
            </a:r>
            <a:r>
              <a:rPr kumimoji="0" lang="en-US" sz="12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all</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members</a:t>
            </a:r>
            <a:r>
              <a:rPr kumimoji="0" sz="1200" b="0" i="0" u="none" strike="noStrike" kern="0" cap="none" spc="-8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who</a:t>
            </a:r>
            <a:r>
              <a:rPr kumimoji="0" lang="en-US"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2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join</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the</a:t>
            </a:r>
            <a:r>
              <a:rPr kumimoji="0" sz="1200" b="0" i="0" u="none" strike="noStrike" kern="0" cap="none" spc="-7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team</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can</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increase</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their</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profits</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by</a:t>
            </a:r>
            <a:r>
              <a:rPr kumimoji="0" lang="en-US" sz="12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building the</a:t>
            </a:r>
            <a:r>
              <a:rPr kumimoji="0" sz="1200" b="0" i="0" u="none" strike="noStrike" kern="0" cap="none" spc="-6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 </a:t>
            </a:r>
            <a:r>
              <a:rPr kumimoji="0" sz="12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rPr>
              <a:t>team.</a:t>
            </a:r>
            <a:endParaRPr kumimoji="0" sz="12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endParaRPr>
          </a:p>
        </p:txBody>
      </p:sp>
      <p:sp>
        <p:nvSpPr>
          <p:cNvPr id="59" name="文本框 58"/>
          <p:cNvSpPr txBox="1"/>
          <p:nvPr/>
        </p:nvSpPr>
        <p:spPr>
          <a:xfrm>
            <a:off x="604437" y="1081369"/>
            <a:ext cx="5395124" cy="1099532"/>
          </a:xfrm>
          <a:prstGeom prst="rect">
            <a:avLst/>
          </a:prstGeom>
          <a:noFill/>
        </p:spPr>
        <p:txBody>
          <a:bodyPr wrap="square">
            <a:spAutoFit/>
          </a:bodyPr>
          <a:lstStyle/>
          <a:p>
            <a:pPr marL="0" marR="0" lvl="0" indent="0" algn="ctr" defTabSz="914400" rtl="0" eaLnBrk="0" fontAlgn="auto" latinLnBrk="0" hangingPunct="1">
              <a:lnSpc>
                <a:spcPct val="77000"/>
              </a:lnSpc>
              <a:spcBef>
                <a:spcPts val="0"/>
              </a:spcBef>
              <a:spcAft>
                <a:spcPts val="0"/>
              </a:spcAft>
              <a:buClrTx/>
              <a:buSzTx/>
              <a:buFontTx/>
              <a:buNone/>
              <a:defRPr/>
            </a:pPr>
            <a:r>
              <a:rPr kumimoji="0" lang="en-US" altLang="zh-CN" sz="3200" b="0" i="0" u="none" strike="noStrike" kern="0" cap="none" spc="-70" normalizeH="0" baseline="0" noProof="0">
                <a:ln>
                  <a:noFill/>
                </a:ln>
                <a:solidFill>
                  <a:srgbClr val="033461"/>
                </a:solidFill>
                <a:effectLst/>
                <a:uLnTx/>
                <a:uFillTx/>
                <a:latin typeface="OPPOSans H" panose="00020600040101010101" charset="-122"/>
                <a:ea typeface="OPPOSans H" panose="00020600040101010101" charset="-122"/>
                <a:cs typeface="Arial" panose="020B0604020202020204"/>
              </a:rPr>
              <a:t>WHAT IS</a:t>
            </a:r>
            <a:r>
              <a:rPr kumimoji="0" lang="en-US" altLang="zh-CN" sz="3200" b="0" i="0" u="none" strike="noStrike" kern="0" cap="none" spc="-210" normalizeH="0" baseline="0" noProof="0">
                <a:ln>
                  <a:noFill/>
                </a:ln>
                <a:solidFill>
                  <a:srgbClr val="033461"/>
                </a:solidFill>
                <a:effectLst/>
                <a:uLnTx/>
                <a:uFillTx/>
                <a:latin typeface="OPPOSans H" panose="00020600040101010101" charset="-122"/>
                <a:ea typeface="OPPOSans H" panose="00020600040101010101" charset="-122"/>
                <a:cs typeface="Arial" panose="020B0604020202020204"/>
              </a:rPr>
              <a:t> </a:t>
            </a:r>
            <a:r>
              <a:rPr kumimoji="0" lang="en-US" altLang="zh-CN" sz="3200" b="0" i="0" u="none" strike="noStrike" kern="0" cap="none" spc="-7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rPr>
              <a:t>THE WEALTH</a:t>
            </a:r>
            <a:endParaRPr kumimoji="0" lang="en-US" altLang="zh-CN" sz="3200" b="0" i="0" u="none" strike="noStrike" kern="1200" cap="none" spc="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endParaRPr>
          </a:p>
          <a:p>
            <a:pPr marL="0" marR="0" lvl="0" indent="0" algn="ctr" defTabSz="914400" rtl="0" eaLnBrk="0" fontAlgn="auto" latinLnBrk="0" hangingPunct="1">
              <a:lnSpc>
                <a:spcPct val="76000"/>
              </a:lnSpc>
              <a:spcBef>
                <a:spcPts val="950"/>
              </a:spcBef>
              <a:spcAft>
                <a:spcPts val="0"/>
              </a:spcAft>
              <a:buClrTx/>
              <a:buSzTx/>
              <a:buFontTx/>
              <a:buNone/>
              <a:defRPr/>
            </a:pPr>
            <a:r>
              <a:rPr kumimoji="0" lang="en-US" altLang="zh-CN" sz="4000" b="0" i="0" u="none" strike="noStrike" kern="0" cap="none" spc="-11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rPr>
              <a:t>SHARING FUND?</a:t>
            </a:r>
            <a:endParaRPr kumimoji="0" lang="en-US" altLang="zh-CN" sz="40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endParaRPr>
          </a:p>
        </p:txBody>
      </p:sp>
      <p:sp>
        <p:nvSpPr>
          <p:cNvPr id="60" name="矩形 59"/>
          <p:cNvSpPr/>
          <p:nvPr/>
        </p:nvSpPr>
        <p:spPr>
          <a:xfrm>
            <a:off x="-2" y="5802594"/>
            <a:ext cx="6858000" cy="3341406"/>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63" name="矩形: 圆角 62"/>
          <p:cNvSpPr/>
          <p:nvPr/>
        </p:nvSpPr>
        <p:spPr>
          <a:xfrm>
            <a:off x="321944" y="3828971"/>
            <a:ext cx="2968625" cy="2950868"/>
          </a:xfrm>
          <a:prstGeom prst="roundRect">
            <a:avLst>
              <a:gd name="adj" fmla="val 5437"/>
            </a:avLst>
          </a:prstGeom>
          <a:solidFill>
            <a:schemeClr val="bg1"/>
          </a:solidFill>
          <a:ln w="12700">
            <a:gradFill>
              <a:gsLst>
                <a:gs pos="0">
                  <a:srgbClr val="044886">
                    <a:alpha val="25000"/>
                  </a:srgbClr>
                </a:gs>
                <a:gs pos="100000">
                  <a:srgbClr val="044886">
                    <a:alpha val="0"/>
                  </a:srgbClr>
                </a:gs>
              </a:gsLst>
              <a:lin ang="5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0" name="椭圆 69"/>
          <p:cNvSpPr/>
          <p:nvPr/>
        </p:nvSpPr>
        <p:spPr>
          <a:xfrm>
            <a:off x="1350373" y="3408160"/>
            <a:ext cx="934627" cy="934627"/>
          </a:xfrm>
          <a:prstGeom prst="ellipse">
            <a:avLst/>
          </a:prstGeom>
          <a:gradFill flip="none" rotWithShape="1">
            <a:gsLst>
              <a:gs pos="30000">
                <a:srgbClr val="044886">
                  <a:alpha val="0"/>
                </a:srgbClr>
              </a:gs>
              <a:gs pos="100000">
                <a:srgbClr val="044886">
                  <a:alpha val="1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69" name="椭圆 68"/>
          <p:cNvSpPr/>
          <p:nvPr/>
        </p:nvSpPr>
        <p:spPr>
          <a:xfrm>
            <a:off x="1517061" y="3574848"/>
            <a:ext cx="601250" cy="601250"/>
          </a:xfrm>
          <a:prstGeom prst="ellipse">
            <a:avLst/>
          </a:prstGeom>
          <a:gradFill flip="none" rotWithShape="1">
            <a:gsLst>
              <a:gs pos="0">
                <a:srgbClr val="033461"/>
              </a:gs>
              <a:gs pos="100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2" name="textbox 26"/>
          <p:cNvSpPr/>
          <p:nvPr/>
        </p:nvSpPr>
        <p:spPr>
          <a:xfrm>
            <a:off x="548868" y="4520030"/>
            <a:ext cx="2537641" cy="353596"/>
          </a:xfrm>
          <a:prstGeom prst="rect">
            <a:avLst/>
          </a:prstGeom>
          <a:noFill/>
          <a:ln w="0" cap="flat">
            <a:noFill/>
            <a:prstDash val="solid"/>
            <a:miter lim="0"/>
          </a:ln>
        </p:spPr>
        <p:txBody>
          <a:bodyPr vert="horz" wrap="square" lIns="0" tIns="0" rIns="0" bIns="0" anchor="ctr"/>
          <a:lstStyle/>
          <a:p>
            <a:pPr marL="12700" marR="0" lvl="0" indent="0" algn="ctr" defTabSz="914400" rtl="0" eaLnBrk="0" fontAlgn="auto" latinLnBrk="0" hangingPunct="1">
              <a:lnSpc>
                <a:spcPct val="100000"/>
              </a:lnSpc>
              <a:spcBef>
                <a:spcPts val="0"/>
              </a:spcBef>
              <a:spcAft>
                <a:spcPts val="0"/>
              </a:spcAft>
              <a:buClrTx/>
              <a:buSzTx/>
              <a:buFontTx/>
              <a:buNone/>
              <a:defRPr/>
            </a:pPr>
            <a:r>
              <a:rPr kumimoji="0" lang="en-US" sz="13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E</a:t>
            </a:r>
            <a:r>
              <a:rPr kumimoji="0" sz="13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arning </a:t>
            </a:r>
            <a:r>
              <a:rPr kumimoji="0" lang="en-US" sz="13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S</a:t>
            </a:r>
            <a:r>
              <a:rPr kumimoji="0" sz="13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table </a:t>
            </a:r>
            <a:r>
              <a:rPr kumimoji="0" lang="en-US" sz="13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I</a:t>
            </a:r>
            <a:r>
              <a:rPr kumimoji="0" sz="13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ncome</a:t>
            </a:r>
            <a:endParaRPr kumimoji="0" sz="13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73" name="http://photo-static-api.fotomore.com/creative/vcg/400/new/VCG211369129168.jpg?uid=386&amp;timestamp=1742816994&amp;sign=a8878b7aa2dc885db360220654da4d49" descr="templates\picture_hover\&amp;pky270_sjzg_VCG211369129168&amp;"/>
          <p:cNvPicPr>
            <a:picLocks noChangeAspect="1"/>
          </p:cNvPicPr>
          <p:nvPr/>
        </p:nvPicPr>
        <p:blipFill>
          <a:blip r:embed="rId3"/>
          <a:srcRect t="11367" b="11345"/>
          <a:stretch>
            <a:fillRect/>
          </a:stretch>
        </p:blipFill>
        <p:spPr>
          <a:xfrm>
            <a:off x="321948" y="5299342"/>
            <a:ext cx="2968624" cy="1529212"/>
          </a:xfrm>
          <a:prstGeom prst="roundRect">
            <a:avLst>
              <a:gd name="adj" fmla="val 10555"/>
            </a:avLst>
          </a:prstGeom>
        </p:spPr>
      </p:pic>
      <p:sp>
        <p:nvSpPr>
          <p:cNvPr id="75" name="矩形: 圆角 74"/>
          <p:cNvSpPr/>
          <p:nvPr/>
        </p:nvSpPr>
        <p:spPr>
          <a:xfrm>
            <a:off x="3556000" y="3828971"/>
            <a:ext cx="2968625" cy="2950868"/>
          </a:xfrm>
          <a:prstGeom prst="roundRect">
            <a:avLst>
              <a:gd name="adj" fmla="val 5437"/>
            </a:avLst>
          </a:prstGeom>
          <a:solidFill>
            <a:schemeClr val="bg1"/>
          </a:solidFill>
          <a:ln w="12700">
            <a:gradFill>
              <a:gsLst>
                <a:gs pos="0">
                  <a:srgbClr val="044886">
                    <a:alpha val="25000"/>
                  </a:srgbClr>
                </a:gs>
                <a:gs pos="100000">
                  <a:srgbClr val="044886">
                    <a:alpha val="0"/>
                  </a:srgbClr>
                </a:gs>
              </a:gsLst>
              <a:lin ang="5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7" name="椭圆 76"/>
          <p:cNvSpPr/>
          <p:nvPr/>
        </p:nvSpPr>
        <p:spPr>
          <a:xfrm>
            <a:off x="4572999" y="3408160"/>
            <a:ext cx="934627" cy="934627"/>
          </a:xfrm>
          <a:prstGeom prst="ellipse">
            <a:avLst/>
          </a:prstGeom>
          <a:gradFill flip="none" rotWithShape="1">
            <a:gsLst>
              <a:gs pos="30000">
                <a:srgbClr val="044886">
                  <a:alpha val="0"/>
                </a:srgbClr>
              </a:gs>
              <a:gs pos="100000">
                <a:srgbClr val="044886">
                  <a:alpha val="10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8" name="椭圆 77"/>
          <p:cNvSpPr/>
          <p:nvPr/>
        </p:nvSpPr>
        <p:spPr>
          <a:xfrm>
            <a:off x="4739687" y="3574848"/>
            <a:ext cx="601250" cy="601250"/>
          </a:xfrm>
          <a:prstGeom prst="ellipse">
            <a:avLst/>
          </a:prstGeom>
          <a:gradFill flip="none" rotWithShape="1">
            <a:gsLst>
              <a:gs pos="0">
                <a:srgbClr val="033461"/>
              </a:gs>
              <a:gs pos="100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9" name="textbox 26"/>
          <p:cNvSpPr/>
          <p:nvPr/>
        </p:nvSpPr>
        <p:spPr>
          <a:xfrm>
            <a:off x="3774361" y="4329990"/>
            <a:ext cx="2534771" cy="858144"/>
          </a:xfrm>
          <a:prstGeom prst="rect">
            <a:avLst/>
          </a:prstGeom>
          <a:noFill/>
          <a:ln w="0" cap="flat">
            <a:noFill/>
            <a:prstDash val="solid"/>
            <a:miter lim="0"/>
          </a:ln>
        </p:spPr>
        <p:txBody>
          <a:bodyPr vert="horz" wrap="square" lIns="0" tIns="0" rIns="0" bIns="0" anchor="ctr"/>
          <a:lstStyle/>
          <a:p>
            <a:pPr marL="12700" marR="0" lvl="0" indent="0" algn="ctr" defTabSz="914400" rtl="0" eaLnBrk="0" fontAlgn="auto" latinLnBrk="0" hangingPunct="1">
              <a:lnSpc>
                <a:spcPct val="100000"/>
              </a:lnSpc>
              <a:spcBef>
                <a:spcPts val="0"/>
              </a:spcBef>
              <a:spcAft>
                <a:spcPts val="0"/>
              </a:spcAft>
              <a:buClrTx/>
              <a:buSzTx/>
              <a:buFontTx/>
              <a:buNone/>
              <a:defRPr/>
            </a:pPr>
            <a:r>
              <a:rPr kumimoji="0" lang="en-US" sz="13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Through trading signals, there are many additional sources of income</a:t>
            </a:r>
            <a:endParaRPr kumimoji="0" sz="13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81" name="http://photo-static-api.fotomore.com/creative/vcg/400/version23/VCG41163752530.jpg?uid=386&amp;timestamp=1742817168&amp;sign=a2eb9f8c3f0d3904a1628c504cac1b6d" descr="templates\picture_hover\&amp;pky150_sjzg_VCG41163752530&amp;"/>
          <p:cNvPicPr>
            <a:picLocks noChangeAspect="1"/>
          </p:cNvPicPr>
          <p:nvPr/>
        </p:nvPicPr>
        <p:blipFill>
          <a:blip r:embed="rId4"/>
          <a:srcRect t="11400" b="11379"/>
          <a:stretch>
            <a:fillRect/>
          </a:stretch>
        </p:blipFill>
        <p:spPr>
          <a:xfrm>
            <a:off x="3556000" y="5299342"/>
            <a:ext cx="2968624" cy="1529212"/>
          </a:xfrm>
          <a:prstGeom prst="roundRect">
            <a:avLst>
              <a:gd name="adj" fmla="val 10555"/>
            </a:avLst>
          </a:prstGeom>
        </p:spPr>
      </p:pic>
      <p:sp>
        <p:nvSpPr>
          <p:cNvPr id="83" name="文本框 82"/>
          <p:cNvSpPr txBox="1"/>
          <p:nvPr/>
        </p:nvSpPr>
        <p:spPr>
          <a:xfrm>
            <a:off x="376833" y="7240739"/>
            <a:ext cx="6031684" cy="1124731"/>
          </a:xfrm>
          <a:prstGeom prst="rect">
            <a:avLst/>
          </a:prstGeom>
          <a:noFill/>
        </p:spPr>
        <p:txBody>
          <a:bodyPr wrap="square">
            <a:spAutoFit/>
          </a:bodyPr>
          <a:lstStyle/>
          <a:p>
            <a:pPr marL="0" marR="0" lvl="0" indent="0" algn="ctr" defTabSz="914400" rtl="0" eaLnBrk="0" fontAlgn="auto" latinLnBrk="0" hangingPunct="1">
              <a:lnSpc>
                <a:spcPct val="12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This requires everyone</a:t>
            </a:r>
            <a:r>
              <a:rPr kumimoji="0" lang="en-US" altLang="zh-CN" sz="1800" b="0" i="0" u="none" strike="noStrike" kern="0" cap="none" spc="-14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to understand</a:t>
            </a:r>
            <a:endParaRPr kumimoji="0" lang="en-US" altLang="zh-CN" sz="18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20000"/>
              </a:lnSpc>
              <a:spcBef>
                <a:spcPts val="175"/>
              </a:spcBef>
              <a:spcAft>
                <a:spcPts val="0"/>
              </a:spcAft>
              <a:buClrTx/>
              <a:buSzTx/>
              <a:buFontTx/>
              <a:buNone/>
              <a:defRPr/>
            </a:pPr>
            <a:r>
              <a:rPr kumimoji="0" lang="en-US" altLang="zh-CN" sz="1800" b="0" i="0" u="none" strike="noStrike" kern="0" cap="none" spc="7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the</a:t>
            </a:r>
            <a:r>
              <a:rPr kumimoji="0" lang="en-US" altLang="zh-CN" sz="1800" b="0" i="0" u="none" strike="noStrike" kern="0" cap="none" spc="-12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7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advantages of the</a:t>
            </a:r>
            <a:r>
              <a:rPr kumimoji="0" lang="en-US" altLang="zh-CN" sz="1800" b="0" i="0" u="none" strike="noStrike" kern="0" cap="none" spc="-13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7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team</a:t>
            </a:r>
            <a:r>
              <a:rPr kumimoji="0" lang="en-US" altLang="zh-CN" sz="1800" b="0" i="0" u="none" strike="noStrike" kern="0" cap="none" spc="-13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6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and learn</a:t>
            </a:r>
            <a:endParaRPr kumimoji="0" lang="en-US" altLang="zh-CN" sz="18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20000"/>
              </a:lnSpc>
              <a:spcBef>
                <a:spcPts val="175"/>
              </a:spcBef>
              <a:spcAft>
                <a:spcPts val="0"/>
              </a:spcAft>
              <a:buClrTx/>
              <a:buSzTx/>
              <a:buFontTx/>
              <a:buNone/>
              <a:defRPr/>
            </a:pP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how</a:t>
            </a:r>
            <a:r>
              <a:rPr kumimoji="0" lang="en-US" altLang="zh-CN" sz="1800" b="0" i="0" u="none" strike="noStrike" kern="0" cap="none" spc="-14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to</a:t>
            </a:r>
            <a:r>
              <a:rPr kumimoji="0" lang="en-US" altLang="zh-CN" sz="1800" b="0" i="0" u="none" strike="noStrike" kern="0" cap="none" spc="-12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enhance</a:t>
            </a:r>
            <a:r>
              <a:rPr kumimoji="0" lang="en-US" altLang="zh-CN" sz="1800" b="0" i="0" u="none" strike="noStrike" kern="0" cap="none" spc="-12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altLang="zh-CN" sz="1800" b="0" i="0" u="none" strike="noStrike" kern="0" cap="none" spc="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them</a:t>
            </a:r>
            <a:r>
              <a:rPr kumimoji="0" lang="en-US" altLang="zh-CN" sz="1800" b="0" i="0" u="none" strike="noStrike" kern="0" cap="none" spc="130" normalizeH="0" baseline="0" noProof="0" dirty="0">
                <a:ln>
                  <a:noFill/>
                </a:ln>
                <a:solidFill>
                  <a:srgbClr val="FFFFFF">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a:t>
            </a:r>
            <a:endParaRPr kumimoji="0" lang="en-US" altLang="zh-CN" sz="18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84" name="任意多边形: 形状 83"/>
          <p:cNvSpPr/>
          <p:nvPr/>
        </p:nvSpPr>
        <p:spPr>
          <a:xfrm>
            <a:off x="2191290" y="2295045"/>
            <a:ext cx="2381709" cy="167655"/>
          </a:xfrm>
          <a:custGeom>
            <a:avLst/>
            <a:gdLst>
              <a:gd name="connsiteX0" fmla="*/ 0 w 4114800"/>
              <a:gd name="connsiteY0" fmla="*/ 0 h 152400"/>
              <a:gd name="connsiteX1" fmla="*/ 304800 w 4114800"/>
              <a:gd name="connsiteY1" fmla="*/ 0 h 152400"/>
              <a:gd name="connsiteX2" fmla="*/ 304800 w 4114800"/>
              <a:gd name="connsiteY2" fmla="*/ 152400 h 152400"/>
              <a:gd name="connsiteX3" fmla="*/ 622300 w 4114800"/>
              <a:gd name="connsiteY3" fmla="*/ 0 h 152400"/>
              <a:gd name="connsiteX4" fmla="*/ 4114800 w 4114800"/>
              <a:gd name="connsiteY4" fmla="*/ 0 h 152400"/>
              <a:gd name="connsiteX0-1" fmla="*/ 0 w 4114800"/>
              <a:gd name="connsiteY0-2" fmla="*/ 0 h 152400"/>
              <a:gd name="connsiteX1-3" fmla="*/ 304800 w 4114800"/>
              <a:gd name="connsiteY1-4" fmla="*/ 0 h 152400"/>
              <a:gd name="connsiteX2-5" fmla="*/ 304800 w 4114800"/>
              <a:gd name="connsiteY2-6" fmla="*/ 152400 h 152400"/>
              <a:gd name="connsiteX3-7" fmla="*/ 546100 w 4114800"/>
              <a:gd name="connsiteY3-8" fmla="*/ 0 h 152400"/>
              <a:gd name="connsiteX4-9" fmla="*/ 4114800 w 4114800"/>
              <a:gd name="connsiteY4-10" fmla="*/ 0 h 152400"/>
              <a:gd name="connsiteX0-11" fmla="*/ 0 w 3657600"/>
              <a:gd name="connsiteY0-12" fmla="*/ 0 h 152400"/>
              <a:gd name="connsiteX1-13" fmla="*/ 304800 w 3657600"/>
              <a:gd name="connsiteY1-14" fmla="*/ 0 h 152400"/>
              <a:gd name="connsiteX2-15" fmla="*/ 304800 w 3657600"/>
              <a:gd name="connsiteY2-16" fmla="*/ 152400 h 152400"/>
              <a:gd name="connsiteX3-17" fmla="*/ 546100 w 3657600"/>
              <a:gd name="connsiteY3-18" fmla="*/ 0 h 152400"/>
              <a:gd name="connsiteX4-19" fmla="*/ 3657600 w 3657600"/>
              <a:gd name="connsiteY4-20" fmla="*/ 0 h 152400"/>
              <a:gd name="connsiteX0-21" fmla="*/ 0 w 5582487"/>
              <a:gd name="connsiteY0-22" fmla="*/ 0 h 161730"/>
              <a:gd name="connsiteX1-23" fmla="*/ 2229687 w 5582487"/>
              <a:gd name="connsiteY1-24" fmla="*/ 9330 h 161730"/>
              <a:gd name="connsiteX2-25" fmla="*/ 2229687 w 5582487"/>
              <a:gd name="connsiteY2-26" fmla="*/ 161730 h 161730"/>
              <a:gd name="connsiteX3-27" fmla="*/ 2470987 w 5582487"/>
              <a:gd name="connsiteY3-28" fmla="*/ 9330 h 161730"/>
              <a:gd name="connsiteX4-29" fmla="*/ 5582487 w 5582487"/>
              <a:gd name="connsiteY4-30" fmla="*/ 9330 h 1617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82487" h="161730">
                <a:moveTo>
                  <a:pt x="0" y="0"/>
                </a:moveTo>
                <a:lnTo>
                  <a:pt x="2229687" y="9330"/>
                </a:lnTo>
                <a:lnTo>
                  <a:pt x="2229687" y="161730"/>
                </a:lnTo>
                <a:lnTo>
                  <a:pt x="2470987" y="9330"/>
                </a:lnTo>
                <a:lnTo>
                  <a:pt x="5582487" y="9330"/>
                </a:lnTo>
              </a:path>
            </a:pathLst>
          </a:custGeom>
          <a:noFill/>
          <a:ln w="35314" cap="flat" cmpd="sng" algn="ctr">
            <a:gradFill>
              <a:gsLst>
                <a:gs pos="0">
                  <a:srgbClr val="044886">
                    <a:alpha val="0"/>
                  </a:srgbClr>
                </a:gs>
                <a:gs pos="52300">
                  <a:srgbClr val="033461"/>
                </a:gs>
                <a:gs pos="100000">
                  <a:srgbClr val="044886">
                    <a:alpha val="0"/>
                  </a:srgbClr>
                </a:gs>
              </a:gsLst>
              <a:lin ang="10800000" scaled="0"/>
            </a:gradFill>
            <a:prstDash val="solid"/>
            <a:miter lim="800000"/>
          </a:ln>
          <a:effectLst/>
        </p:spPr>
        <p:txBody>
          <a:bodyPr lIns="95345" tIns="47672" rIns="95345" bIns="47672" rtlCol="0" anchor="ct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875" b="1" i="0" u="none" strike="noStrike" kern="0" cap="none" spc="0" normalizeH="0" baseline="0" noProof="0" dirty="0">
              <a:ln>
                <a:noFill/>
              </a:ln>
              <a:solidFill>
                <a:prstClr val="black"/>
              </a:solidFill>
              <a:effectLst/>
              <a:uLnTx/>
              <a:uFillTx/>
              <a:latin typeface="OPPOSans H" panose="00020600040101010101" charset="-122"/>
              <a:ea typeface="OPPOSans H" panose="00020600040101010101" charset="-122"/>
              <a:cs typeface="+mn-cs"/>
            </a:endParaRPr>
          </a:p>
        </p:txBody>
      </p:sp>
      <p:grpSp>
        <p:nvGrpSpPr>
          <p:cNvPr id="92" name="组合 91"/>
          <p:cNvGrpSpPr/>
          <p:nvPr/>
        </p:nvGrpSpPr>
        <p:grpSpPr>
          <a:xfrm>
            <a:off x="1676582" y="3723516"/>
            <a:ext cx="282208" cy="303914"/>
            <a:chOff x="718008" y="1929091"/>
            <a:chExt cx="2199324" cy="2368484"/>
          </a:xfrm>
          <a:solidFill>
            <a:schemeClr val="bg1"/>
          </a:solidFill>
        </p:grpSpPr>
        <p:sp>
          <p:nvSpPr>
            <p:cNvPr id="90" name="任意多边形: 形状 89"/>
            <p:cNvSpPr/>
            <p:nvPr/>
          </p:nvSpPr>
          <p:spPr>
            <a:xfrm>
              <a:off x="718044" y="2605815"/>
              <a:ext cx="2199288" cy="1437996"/>
            </a:xfrm>
            <a:custGeom>
              <a:avLst/>
              <a:gdLst>
                <a:gd name="connsiteX0" fmla="*/ 1607173 w 2199288"/>
                <a:gd name="connsiteY0" fmla="*/ 0 h 1437996"/>
                <a:gd name="connsiteX1" fmla="*/ 1522585 w 2199288"/>
                <a:gd name="connsiteY1" fmla="*/ 84588 h 1437996"/>
                <a:gd name="connsiteX2" fmla="*/ 1522585 w 2199288"/>
                <a:gd name="connsiteY2" fmla="*/ 1353409 h 1437996"/>
                <a:gd name="connsiteX3" fmla="*/ 1607173 w 2199288"/>
                <a:gd name="connsiteY3" fmla="*/ 1437997 h 1437996"/>
                <a:gd name="connsiteX4" fmla="*/ 2114701 w 2199288"/>
                <a:gd name="connsiteY4" fmla="*/ 1437997 h 1437996"/>
                <a:gd name="connsiteX5" fmla="*/ 2199289 w 2199288"/>
                <a:gd name="connsiteY5" fmla="*/ 1353409 h 1437996"/>
                <a:gd name="connsiteX6" fmla="*/ 2199289 w 2199288"/>
                <a:gd name="connsiteY6" fmla="*/ 84588 h 1437996"/>
                <a:gd name="connsiteX7" fmla="*/ 2114701 w 2199288"/>
                <a:gd name="connsiteY7" fmla="*/ 0 h 1437996"/>
                <a:gd name="connsiteX8" fmla="*/ 1607173 w 2199288"/>
                <a:gd name="connsiteY8" fmla="*/ 0 h 1437996"/>
                <a:gd name="connsiteX9" fmla="*/ 761292 w 2199288"/>
                <a:gd name="connsiteY9" fmla="*/ 507528 h 1437996"/>
                <a:gd name="connsiteX10" fmla="*/ 845880 w 2199288"/>
                <a:gd name="connsiteY10" fmla="*/ 422940 h 1437996"/>
                <a:gd name="connsiteX11" fmla="*/ 1353409 w 2199288"/>
                <a:gd name="connsiteY11" fmla="*/ 422940 h 1437996"/>
                <a:gd name="connsiteX12" fmla="*/ 1437997 w 2199288"/>
                <a:gd name="connsiteY12" fmla="*/ 507528 h 1437996"/>
                <a:gd name="connsiteX13" fmla="*/ 1437997 w 2199288"/>
                <a:gd name="connsiteY13" fmla="*/ 1353409 h 1437996"/>
                <a:gd name="connsiteX14" fmla="*/ 1353408 w 2199288"/>
                <a:gd name="connsiteY14" fmla="*/ 1437997 h 1437996"/>
                <a:gd name="connsiteX15" fmla="*/ 845880 w 2199288"/>
                <a:gd name="connsiteY15" fmla="*/ 1437997 h 1437996"/>
                <a:gd name="connsiteX16" fmla="*/ 761292 w 2199288"/>
                <a:gd name="connsiteY16" fmla="*/ 1353409 h 1437996"/>
                <a:gd name="connsiteX17" fmla="*/ 761292 w 2199288"/>
                <a:gd name="connsiteY17" fmla="*/ 507528 h 1437996"/>
                <a:gd name="connsiteX18" fmla="*/ 0 w 2199288"/>
                <a:gd name="connsiteY18" fmla="*/ 845880 h 1437996"/>
                <a:gd name="connsiteX19" fmla="*/ 84588 w 2199288"/>
                <a:gd name="connsiteY19" fmla="*/ 761292 h 1437996"/>
                <a:gd name="connsiteX20" fmla="*/ 592116 w 2199288"/>
                <a:gd name="connsiteY20" fmla="*/ 761292 h 1437996"/>
                <a:gd name="connsiteX21" fmla="*/ 676704 w 2199288"/>
                <a:gd name="connsiteY21" fmla="*/ 845880 h 1437996"/>
                <a:gd name="connsiteX22" fmla="*/ 676704 w 2199288"/>
                <a:gd name="connsiteY22" fmla="*/ 1353409 h 1437996"/>
                <a:gd name="connsiteX23" fmla="*/ 592116 w 2199288"/>
                <a:gd name="connsiteY23" fmla="*/ 1437997 h 1437996"/>
                <a:gd name="connsiteX24" fmla="*/ 84588 w 2199288"/>
                <a:gd name="connsiteY24" fmla="*/ 1437997 h 1437996"/>
                <a:gd name="connsiteX25" fmla="*/ 0 w 2199288"/>
                <a:gd name="connsiteY25" fmla="*/ 1353409 h 1437996"/>
                <a:gd name="connsiteX26" fmla="*/ 0 w 2199288"/>
                <a:gd name="connsiteY26" fmla="*/ 845880 h 143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99288" h="1437996">
                  <a:moveTo>
                    <a:pt x="1607173" y="0"/>
                  </a:moveTo>
                  <a:cubicBezTo>
                    <a:pt x="1560456" y="0"/>
                    <a:pt x="1522585" y="37871"/>
                    <a:pt x="1522585" y="84588"/>
                  </a:cubicBezTo>
                  <a:lnTo>
                    <a:pt x="1522585" y="1353409"/>
                  </a:lnTo>
                  <a:cubicBezTo>
                    <a:pt x="1522585" y="1400125"/>
                    <a:pt x="1560456" y="1437997"/>
                    <a:pt x="1607173" y="1437997"/>
                  </a:cubicBezTo>
                  <a:lnTo>
                    <a:pt x="2114701" y="1437997"/>
                  </a:lnTo>
                  <a:cubicBezTo>
                    <a:pt x="2161418" y="1437997"/>
                    <a:pt x="2199289" y="1400125"/>
                    <a:pt x="2199289" y="1353409"/>
                  </a:cubicBezTo>
                  <a:lnTo>
                    <a:pt x="2199289" y="84588"/>
                  </a:lnTo>
                  <a:cubicBezTo>
                    <a:pt x="2199289" y="37871"/>
                    <a:pt x="2161418" y="0"/>
                    <a:pt x="2114701" y="0"/>
                  </a:cubicBezTo>
                  <a:lnTo>
                    <a:pt x="1607173" y="0"/>
                  </a:lnTo>
                  <a:close/>
                  <a:moveTo>
                    <a:pt x="761292" y="507528"/>
                  </a:moveTo>
                  <a:cubicBezTo>
                    <a:pt x="761292" y="460812"/>
                    <a:pt x="799164" y="422940"/>
                    <a:pt x="845880" y="422940"/>
                  </a:cubicBezTo>
                  <a:lnTo>
                    <a:pt x="1353409" y="422940"/>
                  </a:lnTo>
                  <a:cubicBezTo>
                    <a:pt x="1400125" y="422940"/>
                    <a:pt x="1437997" y="460812"/>
                    <a:pt x="1437997" y="507528"/>
                  </a:cubicBezTo>
                  <a:lnTo>
                    <a:pt x="1437997" y="1353409"/>
                  </a:lnTo>
                  <a:cubicBezTo>
                    <a:pt x="1437997" y="1400125"/>
                    <a:pt x="1400125" y="1437997"/>
                    <a:pt x="1353408" y="1437997"/>
                  </a:cubicBezTo>
                  <a:lnTo>
                    <a:pt x="845880" y="1437997"/>
                  </a:lnTo>
                  <a:cubicBezTo>
                    <a:pt x="799164" y="1437997"/>
                    <a:pt x="761292" y="1400125"/>
                    <a:pt x="761292" y="1353409"/>
                  </a:cubicBezTo>
                  <a:lnTo>
                    <a:pt x="761292" y="507528"/>
                  </a:lnTo>
                  <a:close/>
                  <a:moveTo>
                    <a:pt x="0" y="845880"/>
                  </a:moveTo>
                  <a:cubicBezTo>
                    <a:pt x="0" y="799164"/>
                    <a:pt x="37871" y="761292"/>
                    <a:pt x="84588" y="761292"/>
                  </a:cubicBezTo>
                  <a:lnTo>
                    <a:pt x="592116" y="761292"/>
                  </a:lnTo>
                  <a:cubicBezTo>
                    <a:pt x="638833" y="761292"/>
                    <a:pt x="676704" y="799164"/>
                    <a:pt x="676704" y="845880"/>
                  </a:cubicBezTo>
                  <a:lnTo>
                    <a:pt x="676704" y="1353409"/>
                  </a:lnTo>
                  <a:cubicBezTo>
                    <a:pt x="676704" y="1400125"/>
                    <a:pt x="638833" y="1437997"/>
                    <a:pt x="592116" y="1437997"/>
                  </a:cubicBezTo>
                  <a:lnTo>
                    <a:pt x="84588" y="1437997"/>
                  </a:lnTo>
                  <a:cubicBezTo>
                    <a:pt x="37871" y="1437997"/>
                    <a:pt x="0" y="1400125"/>
                    <a:pt x="0" y="1353409"/>
                  </a:cubicBezTo>
                  <a:lnTo>
                    <a:pt x="0" y="845880"/>
                  </a:lnTo>
                  <a:close/>
                </a:path>
              </a:pathLst>
            </a:custGeom>
            <a:grp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91" name="任意多边形: 形状 90"/>
            <p:cNvSpPr/>
            <p:nvPr/>
          </p:nvSpPr>
          <p:spPr>
            <a:xfrm>
              <a:off x="718008" y="1929091"/>
              <a:ext cx="2199324" cy="2368484"/>
            </a:xfrm>
            <a:custGeom>
              <a:avLst/>
              <a:gdLst>
                <a:gd name="connsiteX0" fmla="*/ 2077094 w 2199324"/>
                <a:gd name="connsiteY0" fmla="*/ 154985 h 2368484"/>
                <a:gd name="connsiteX1" fmla="*/ 2100525 w 2199324"/>
                <a:gd name="connsiteY1" fmla="*/ 37661 h 2368484"/>
                <a:gd name="connsiteX2" fmla="*/ 1983202 w 2199324"/>
                <a:gd name="connsiteY2" fmla="*/ 14230 h 2368484"/>
                <a:gd name="connsiteX3" fmla="*/ 1167519 w 2199324"/>
                <a:gd name="connsiteY3" fmla="*/ 558047 h 2368484"/>
                <a:gd name="connsiteX4" fmla="*/ 1002234 w 2199324"/>
                <a:gd name="connsiteY4" fmla="*/ 293540 h 2368484"/>
                <a:gd name="connsiteX5" fmla="*/ 886941 w 2199324"/>
                <a:gd name="connsiteY5" fmla="*/ 265795 h 2368484"/>
                <a:gd name="connsiteX6" fmla="*/ 41060 w 2199324"/>
                <a:gd name="connsiteY6" fmla="*/ 773323 h 2368484"/>
                <a:gd name="connsiteX7" fmla="*/ 12089 w 2199324"/>
                <a:gd name="connsiteY7" fmla="*/ 889420 h 2368484"/>
                <a:gd name="connsiteX8" fmla="*/ 128186 w 2199324"/>
                <a:gd name="connsiteY8" fmla="*/ 918392 h 2368484"/>
                <a:gd name="connsiteX9" fmla="*/ 902759 w 2199324"/>
                <a:gd name="connsiteY9" fmla="*/ 453665 h 2368484"/>
                <a:gd name="connsiteX10" fmla="*/ 1070243 w 2199324"/>
                <a:gd name="connsiteY10" fmla="*/ 721555 h 2368484"/>
                <a:gd name="connsiteX11" fmla="*/ 1186802 w 2199324"/>
                <a:gd name="connsiteY11" fmla="*/ 748469 h 2368484"/>
                <a:gd name="connsiteX12" fmla="*/ 1188920 w 2199324"/>
                <a:gd name="connsiteY12" fmla="*/ 747101 h 2368484"/>
                <a:gd name="connsiteX13" fmla="*/ 2077094 w 2199324"/>
                <a:gd name="connsiteY13" fmla="*/ 154985 h 2368484"/>
                <a:gd name="connsiteX14" fmla="*/ 84623 w 2199324"/>
                <a:gd name="connsiteY14" fmla="*/ 2199308 h 2368484"/>
                <a:gd name="connsiteX15" fmla="*/ 35 w 2199324"/>
                <a:gd name="connsiteY15" fmla="*/ 2283897 h 2368484"/>
                <a:gd name="connsiteX16" fmla="*/ 84623 w 2199324"/>
                <a:gd name="connsiteY16" fmla="*/ 2368485 h 2368484"/>
                <a:gd name="connsiteX17" fmla="*/ 2114736 w 2199324"/>
                <a:gd name="connsiteY17" fmla="*/ 2368484 h 2368484"/>
                <a:gd name="connsiteX18" fmla="*/ 2199324 w 2199324"/>
                <a:gd name="connsiteY18" fmla="*/ 2283896 h 2368484"/>
                <a:gd name="connsiteX19" fmla="*/ 2114736 w 2199324"/>
                <a:gd name="connsiteY19" fmla="*/ 2199308 h 2368484"/>
                <a:gd name="connsiteX20" fmla="*/ 84623 w 2199324"/>
                <a:gd name="connsiteY20" fmla="*/ 2199308 h 23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324" h="2368484">
                  <a:moveTo>
                    <a:pt x="2077094" y="154985"/>
                  </a:moveTo>
                  <a:cubicBezTo>
                    <a:pt x="2115963" y="129057"/>
                    <a:pt x="2126453" y="76529"/>
                    <a:pt x="2100525" y="37661"/>
                  </a:cubicBezTo>
                  <a:cubicBezTo>
                    <a:pt x="2074598" y="-1207"/>
                    <a:pt x="2022070" y="-11697"/>
                    <a:pt x="1983202" y="14230"/>
                  </a:cubicBezTo>
                  <a:lnTo>
                    <a:pt x="1167519" y="558047"/>
                  </a:lnTo>
                  <a:lnTo>
                    <a:pt x="1002234" y="293540"/>
                  </a:lnTo>
                  <a:cubicBezTo>
                    <a:pt x="977804" y="254392"/>
                    <a:pt x="926506" y="242047"/>
                    <a:pt x="886941" y="265795"/>
                  </a:cubicBezTo>
                  <a:lnTo>
                    <a:pt x="41060" y="773323"/>
                  </a:lnTo>
                  <a:cubicBezTo>
                    <a:pt x="1001" y="797382"/>
                    <a:pt x="-11970" y="849361"/>
                    <a:pt x="12089" y="889420"/>
                  </a:cubicBezTo>
                  <a:cubicBezTo>
                    <a:pt x="36148" y="929480"/>
                    <a:pt x="88127" y="942451"/>
                    <a:pt x="128186" y="918392"/>
                  </a:cubicBezTo>
                  <a:lnTo>
                    <a:pt x="902759" y="453665"/>
                  </a:lnTo>
                  <a:lnTo>
                    <a:pt x="1070243" y="721555"/>
                  </a:lnTo>
                  <a:cubicBezTo>
                    <a:pt x="1094998" y="761174"/>
                    <a:pt x="1147183" y="773224"/>
                    <a:pt x="1186802" y="748469"/>
                  </a:cubicBezTo>
                  <a:cubicBezTo>
                    <a:pt x="1187515" y="748023"/>
                    <a:pt x="1188221" y="747568"/>
                    <a:pt x="1188920" y="747101"/>
                  </a:cubicBezTo>
                  <a:lnTo>
                    <a:pt x="2077094" y="154985"/>
                  </a:lnTo>
                  <a:close/>
                  <a:moveTo>
                    <a:pt x="84623" y="2199308"/>
                  </a:moveTo>
                  <a:cubicBezTo>
                    <a:pt x="37907" y="2199308"/>
                    <a:pt x="35" y="2237180"/>
                    <a:pt x="35" y="2283897"/>
                  </a:cubicBezTo>
                  <a:cubicBezTo>
                    <a:pt x="35" y="2330613"/>
                    <a:pt x="37907" y="2368485"/>
                    <a:pt x="84623" y="2368485"/>
                  </a:cubicBezTo>
                  <a:lnTo>
                    <a:pt x="2114736" y="2368484"/>
                  </a:lnTo>
                  <a:cubicBezTo>
                    <a:pt x="2161453" y="2368484"/>
                    <a:pt x="2199324" y="2330613"/>
                    <a:pt x="2199324" y="2283896"/>
                  </a:cubicBezTo>
                  <a:cubicBezTo>
                    <a:pt x="2199324" y="2237180"/>
                    <a:pt x="2161453" y="2199308"/>
                    <a:pt x="2114736" y="2199308"/>
                  </a:cubicBezTo>
                  <a:lnTo>
                    <a:pt x="84623" y="2199308"/>
                  </a:lnTo>
                  <a:close/>
                </a:path>
              </a:pathLst>
            </a:custGeom>
            <a:grp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grpSp>
      <p:sp>
        <p:nvSpPr>
          <p:cNvPr id="96" name="任意多边形: 形状 95"/>
          <p:cNvSpPr/>
          <p:nvPr/>
        </p:nvSpPr>
        <p:spPr>
          <a:xfrm>
            <a:off x="4887256" y="3717203"/>
            <a:ext cx="306113" cy="316541"/>
          </a:xfrm>
          <a:custGeom>
            <a:avLst/>
            <a:gdLst>
              <a:gd name="connsiteX0" fmla="*/ 1431672 w 1746499"/>
              <a:gd name="connsiteY0" fmla="*/ 1805997 h 1805996"/>
              <a:gd name="connsiteX1" fmla="*/ 1439783 w 1746499"/>
              <a:gd name="connsiteY1" fmla="*/ 1805616 h 1805996"/>
              <a:gd name="connsiteX2" fmla="*/ 1510883 w 1746499"/>
              <a:gd name="connsiteY2" fmla="*/ 1726785 h 1805996"/>
              <a:gd name="connsiteX3" fmla="*/ 1510947 w 1746499"/>
              <a:gd name="connsiteY3" fmla="*/ 860717 h 1805996"/>
              <a:gd name="connsiteX4" fmla="*/ 1667152 w 1746499"/>
              <a:gd name="connsiteY4" fmla="*/ 860717 h 1805996"/>
              <a:gd name="connsiteX5" fmla="*/ 1719622 w 1746499"/>
              <a:gd name="connsiteY5" fmla="*/ 722129 h 1805996"/>
              <a:gd name="connsiteX6" fmla="*/ 925731 w 1746499"/>
              <a:gd name="connsiteY6" fmla="*/ 19870 h 1805996"/>
              <a:gd name="connsiteX7" fmla="*/ 820792 w 1746499"/>
              <a:gd name="connsiteY7" fmla="*/ 19870 h 1805996"/>
              <a:gd name="connsiteX8" fmla="*/ 26902 w 1746499"/>
              <a:gd name="connsiteY8" fmla="*/ 722129 h 1805996"/>
              <a:gd name="connsiteX9" fmla="*/ 21388 w 1746499"/>
              <a:gd name="connsiteY9" fmla="*/ 727452 h 1805996"/>
              <a:gd name="connsiteX10" fmla="*/ 79371 w 1746499"/>
              <a:gd name="connsiteY10" fmla="*/ 860654 h 1805996"/>
              <a:gd name="connsiteX11" fmla="*/ 235703 w 1746499"/>
              <a:gd name="connsiteY11" fmla="*/ 860717 h 1805996"/>
              <a:gd name="connsiteX12" fmla="*/ 235640 w 1746499"/>
              <a:gd name="connsiteY12" fmla="*/ 1726785 h 1805996"/>
              <a:gd name="connsiteX13" fmla="*/ 314852 w 1746499"/>
              <a:gd name="connsiteY13" fmla="*/ 1805997 h 1805996"/>
              <a:gd name="connsiteX14" fmla="*/ 1431672 w 1746499"/>
              <a:gd name="connsiteY14" fmla="*/ 1805997 h 1805996"/>
              <a:gd name="connsiteX15" fmla="*/ 394063 w 1746499"/>
              <a:gd name="connsiteY15" fmla="*/ 1647573 h 1805996"/>
              <a:gd name="connsiteX16" fmla="*/ 394063 w 1746499"/>
              <a:gd name="connsiteY16" fmla="*/ 781506 h 1805996"/>
              <a:gd name="connsiteX17" fmla="*/ 393683 w 1746499"/>
              <a:gd name="connsiteY17" fmla="*/ 773394 h 1805996"/>
              <a:gd name="connsiteX18" fmla="*/ 314915 w 1746499"/>
              <a:gd name="connsiteY18" fmla="*/ 702294 h 1805996"/>
              <a:gd name="connsiteX19" fmla="*/ 288427 w 1746499"/>
              <a:gd name="connsiteY19" fmla="*/ 702357 h 1805996"/>
              <a:gd name="connsiteX20" fmla="*/ 873262 w 1746499"/>
              <a:gd name="connsiteY20" fmla="*/ 185011 h 1805996"/>
              <a:gd name="connsiteX21" fmla="*/ 1458160 w 1746499"/>
              <a:gd name="connsiteY21" fmla="*/ 702357 h 1805996"/>
              <a:gd name="connsiteX22" fmla="*/ 1431735 w 1746499"/>
              <a:gd name="connsiteY22" fmla="*/ 702294 h 1805996"/>
              <a:gd name="connsiteX23" fmla="*/ 1423624 w 1746499"/>
              <a:gd name="connsiteY23" fmla="*/ 702674 h 1805996"/>
              <a:gd name="connsiteX24" fmla="*/ 1352523 w 1746499"/>
              <a:gd name="connsiteY24" fmla="*/ 781506 h 1805996"/>
              <a:gd name="connsiteX25" fmla="*/ 1352523 w 1746499"/>
              <a:gd name="connsiteY25" fmla="*/ 1647573 h 1805996"/>
              <a:gd name="connsiteX26" fmla="*/ 394063 w 1746499"/>
              <a:gd name="connsiteY26" fmla="*/ 1647573 h 180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46499" h="1805996">
                <a:moveTo>
                  <a:pt x="1431672" y="1805997"/>
                </a:moveTo>
                <a:lnTo>
                  <a:pt x="1439783" y="1805616"/>
                </a:lnTo>
                <a:cubicBezTo>
                  <a:pt x="1480190" y="1801457"/>
                  <a:pt x="1510902" y="1767406"/>
                  <a:pt x="1510883" y="1726785"/>
                </a:cubicBezTo>
                <a:lnTo>
                  <a:pt x="1510947" y="860717"/>
                </a:lnTo>
                <a:lnTo>
                  <a:pt x="1667152" y="860717"/>
                </a:lnTo>
                <a:cubicBezTo>
                  <a:pt x="1740027" y="860717"/>
                  <a:pt x="1774246" y="770479"/>
                  <a:pt x="1719622" y="722129"/>
                </a:cubicBezTo>
                <a:lnTo>
                  <a:pt x="925731" y="19870"/>
                </a:lnTo>
                <a:cubicBezTo>
                  <a:pt x="895768" y="-6623"/>
                  <a:pt x="850755" y="-6623"/>
                  <a:pt x="820792" y="19870"/>
                </a:cubicBezTo>
                <a:lnTo>
                  <a:pt x="26902" y="722129"/>
                </a:lnTo>
                <a:lnTo>
                  <a:pt x="21388" y="727452"/>
                </a:lnTo>
                <a:cubicBezTo>
                  <a:pt x="-25251" y="776753"/>
                  <a:pt x="9031" y="860654"/>
                  <a:pt x="79371" y="860654"/>
                </a:cubicBezTo>
                <a:lnTo>
                  <a:pt x="235703" y="860717"/>
                </a:lnTo>
                <a:lnTo>
                  <a:pt x="235640" y="1726785"/>
                </a:lnTo>
                <a:cubicBezTo>
                  <a:pt x="235640" y="1770510"/>
                  <a:pt x="271127" y="1805997"/>
                  <a:pt x="314852" y="1805997"/>
                </a:cubicBezTo>
                <a:lnTo>
                  <a:pt x="1431672" y="1805997"/>
                </a:lnTo>
                <a:close/>
                <a:moveTo>
                  <a:pt x="394063" y="1647573"/>
                </a:moveTo>
                <a:lnTo>
                  <a:pt x="394063" y="781506"/>
                </a:lnTo>
                <a:lnTo>
                  <a:pt x="393683" y="773394"/>
                </a:lnTo>
                <a:cubicBezTo>
                  <a:pt x="389526" y="733011"/>
                  <a:pt x="355511" y="702308"/>
                  <a:pt x="314915" y="702294"/>
                </a:cubicBezTo>
                <a:lnTo>
                  <a:pt x="288427" y="702357"/>
                </a:lnTo>
                <a:lnTo>
                  <a:pt x="873262" y="185011"/>
                </a:lnTo>
                <a:lnTo>
                  <a:pt x="1458160" y="702357"/>
                </a:lnTo>
                <a:lnTo>
                  <a:pt x="1431735" y="702294"/>
                </a:lnTo>
                <a:lnTo>
                  <a:pt x="1423624" y="702674"/>
                </a:lnTo>
                <a:cubicBezTo>
                  <a:pt x="1383217" y="706834"/>
                  <a:pt x="1352505" y="740885"/>
                  <a:pt x="1352523" y="781506"/>
                </a:cubicBezTo>
                <a:lnTo>
                  <a:pt x="1352523" y="1647573"/>
                </a:lnTo>
                <a:lnTo>
                  <a:pt x="394063" y="1647573"/>
                </a:ln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97" name="任意多边形: 形状 96"/>
          <p:cNvSpPr/>
          <p:nvPr/>
        </p:nvSpPr>
        <p:spPr>
          <a:xfrm>
            <a:off x="4990156" y="3872117"/>
            <a:ext cx="100317" cy="27767"/>
          </a:xfrm>
          <a:custGeom>
            <a:avLst/>
            <a:gdLst>
              <a:gd name="connsiteX0" fmla="*/ 79212 w 572351"/>
              <a:gd name="connsiteY0" fmla="*/ 0 h 158423"/>
              <a:gd name="connsiteX1" fmla="*/ 493140 w 572351"/>
              <a:gd name="connsiteY1" fmla="*/ 0 h 158423"/>
              <a:gd name="connsiteX2" fmla="*/ 572351 w 572351"/>
              <a:gd name="connsiteY2" fmla="*/ 79212 h 158423"/>
              <a:gd name="connsiteX3" fmla="*/ 572351 w 572351"/>
              <a:gd name="connsiteY3" fmla="*/ 79212 h 158423"/>
              <a:gd name="connsiteX4" fmla="*/ 493140 w 572351"/>
              <a:gd name="connsiteY4" fmla="*/ 158423 h 158423"/>
              <a:gd name="connsiteX5" fmla="*/ 79212 w 572351"/>
              <a:gd name="connsiteY5" fmla="*/ 158423 h 158423"/>
              <a:gd name="connsiteX6" fmla="*/ 0 w 572351"/>
              <a:gd name="connsiteY6" fmla="*/ 79212 h 158423"/>
              <a:gd name="connsiteX7" fmla="*/ 0 w 572351"/>
              <a:gd name="connsiteY7" fmla="*/ 79212 h 158423"/>
              <a:gd name="connsiteX8" fmla="*/ 79212 w 572351"/>
              <a:gd name="connsiteY8" fmla="*/ 0 h 1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351" h="158423">
                <a:moveTo>
                  <a:pt x="79212" y="0"/>
                </a:moveTo>
                <a:lnTo>
                  <a:pt x="493140" y="0"/>
                </a:lnTo>
                <a:cubicBezTo>
                  <a:pt x="545947" y="0"/>
                  <a:pt x="572351" y="26404"/>
                  <a:pt x="572351" y="79212"/>
                </a:cubicBezTo>
                <a:lnTo>
                  <a:pt x="572351" y="79212"/>
                </a:lnTo>
                <a:cubicBezTo>
                  <a:pt x="572351" y="132019"/>
                  <a:pt x="545947" y="158423"/>
                  <a:pt x="493140" y="158423"/>
                </a:cubicBezTo>
                <a:lnTo>
                  <a:pt x="79212" y="158423"/>
                </a:lnTo>
                <a:cubicBezTo>
                  <a:pt x="26404" y="158423"/>
                  <a:pt x="0" y="132019"/>
                  <a:pt x="0" y="79212"/>
                </a:cubicBezTo>
                <a:lnTo>
                  <a:pt x="0" y="79212"/>
                </a:lnTo>
                <a:cubicBezTo>
                  <a:pt x="0" y="26404"/>
                  <a:pt x="26404" y="0"/>
                  <a:pt x="79212" y="0"/>
                </a:cubicBez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98" name="任意多边形: 形状 97"/>
          <p:cNvSpPr/>
          <p:nvPr/>
        </p:nvSpPr>
        <p:spPr>
          <a:xfrm>
            <a:off x="4990156" y="3911257"/>
            <a:ext cx="100317" cy="27767"/>
          </a:xfrm>
          <a:custGeom>
            <a:avLst/>
            <a:gdLst>
              <a:gd name="connsiteX0" fmla="*/ 79212 w 572351"/>
              <a:gd name="connsiteY0" fmla="*/ 0 h 158423"/>
              <a:gd name="connsiteX1" fmla="*/ 493140 w 572351"/>
              <a:gd name="connsiteY1" fmla="*/ 0 h 158423"/>
              <a:gd name="connsiteX2" fmla="*/ 572351 w 572351"/>
              <a:gd name="connsiteY2" fmla="*/ 79212 h 158423"/>
              <a:gd name="connsiteX3" fmla="*/ 572351 w 572351"/>
              <a:gd name="connsiteY3" fmla="*/ 79212 h 158423"/>
              <a:gd name="connsiteX4" fmla="*/ 493140 w 572351"/>
              <a:gd name="connsiteY4" fmla="*/ 158423 h 158423"/>
              <a:gd name="connsiteX5" fmla="*/ 79212 w 572351"/>
              <a:gd name="connsiteY5" fmla="*/ 158423 h 158423"/>
              <a:gd name="connsiteX6" fmla="*/ 0 w 572351"/>
              <a:gd name="connsiteY6" fmla="*/ 79212 h 158423"/>
              <a:gd name="connsiteX7" fmla="*/ 0 w 572351"/>
              <a:gd name="connsiteY7" fmla="*/ 79212 h 158423"/>
              <a:gd name="connsiteX8" fmla="*/ 79212 w 572351"/>
              <a:gd name="connsiteY8" fmla="*/ 0 h 1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351" h="158423">
                <a:moveTo>
                  <a:pt x="79212" y="0"/>
                </a:moveTo>
                <a:lnTo>
                  <a:pt x="493140" y="0"/>
                </a:lnTo>
                <a:cubicBezTo>
                  <a:pt x="545947" y="0"/>
                  <a:pt x="572351" y="26404"/>
                  <a:pt x="572351" y="79212"/>
                </a:cubicBezTo>
                <a:lnTo>
                  <a:pt x="572351" y="79212"/>
                </a:lnTo>
                <a:cubicBezTo>
                  <a:pt x="572351" y="132019"/>
                  <a:pt x="545947" y="158423"/>
                  <a:pt x="493140" y="158423"/>
                </a:cubicBezTo>
                <a:lnTo>
                  <a:pt x="79212" y="158423"/>
                </a:lnTo>
                <a:cubicBezTo>
                  <a:pt x="26404" y="158423"/>
                  <a:pt x="0" y="132019"/>
                  <a:pt x="0" y="79212"/>
                </a:cubicBezTo>
                <a:lnTo>
                  <a:pt x="0" y="79212"/>
                </a:lnTo>
                <a:cubicBezTo>
                  <a:pt x="0" y="26404"/>
                  <a:pt x="26404" y="0"/>
                  <a:pt x="79212" y="0"/>
                </a:cubicBez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99" name="任意多边形: 形状 98"/>
          <p:cNvSpPr/>
          <p:nvPr/>
        </p:nvSpPr>
        <p:spPr>
          <a:xfrm>
            <a:off x="5026431" y="3874982"/>
            <a:ext cx="27767" cy="100317"/>
          </a:xfrm>
          <a:custGeom>
            <a:avLst/>
            <a:gdLst>
              <a:gd name="connsiteX0" fmla="*/ 158423 w 158423"/>
              <a:gd name="connsiteY0" fmla="*/ 79212 h 572351"/>
              <a:gd name="connsiteX1" fmla="*/ 158423 w 158423"/>
              <a:gd name="connsiteY1" fmla="*/ 493140 h 572351"/>
              <a:gd name="connsiteX2" fmla="*/ 79212 w 158423"/>
              <a:gd name="connsiteY2" fmla="*/ 572351 h 572351"/>
              <a:gd name="connsiteX3" fmla="*/ 79212 w 158423"/>
              <a:gd name="connsiteY3" fmla="*/ 572351 h 572351"/>
              <a:gd name="connsiteX4" fmla="*/ 0 w 158423"/>
              <a:gd name="connsiteY4" fmla="*/ 493140 h 572351"/>
              <a:gd name="connsiteX5" fmla="*/ 0 w 158423"/>
              <a:gd name="connsiteY5" fmla="*/ 79212 h 572351"/>
              <a:gd name="connsiteX6" fmla="*/ 79212 w 158423"/>
              <a:gd name="connsiteY6" fmla="*/ 0 h 572351"/>
              <a:gd name="connsiteX7" fmla="*/ 79212 w 158423"/>
              <a:gd name="connsiteY7" fmla="*/ 0 h 572351"/>
              <a:gd name="connsiteX8" fmla="*/ 158423 w 158423"/>
              <a:gd name="connsiteY8" fmla="*/ 79212 h 57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23" h="572351">
                <a:moveTo>
                  <a:pt x="158423" y="79212"/>
                </a:moveTo>
                <a:lnTo>
                  <a:pt x="158423" y="493140"/>
                </a:lnTo>
                <a:cubicBezTo>
                  <a:pt x="158423" y="545947"/>
                  <a:pt x="132019" y="572351"/>
                  <a:pt x="79212" y="572351"/>
                </a:cubicBezTo>
                <a:lnTo>
                  <a:pt x="79212" y="572351"/>
                </a:lnTo>
                <a:cubicBezTo>
                  <a:pt x="26404" y="572351"/>
                  <a:pt x="0" y="545947"/>
                  <a:pt x="0" y="493140"/>
                </a:cubicBezTo>
                <a:lnTo>
                  <a:pt x="0" y="79212"/>
                </a:lnTo>
                <a:cubicBezTo>
                  <a:pt x="0" y="26404"/>
                  <a:pt x="26404" y="0"/>
                  <a:pt x="79212" y="0"/>
                </a:cubicBezTo>
                <a:lnTo>
                  <a:pt x="79212" y="0"/>
                </a:lnTo>
                <a:cubicBezTo>
                  <a:pt x="132019" y="0"/>
                  <a:pt x="158423" y="26404"/>
                  <a:pt x="158423" y="79212"/>
                </a:cubicBez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100" name="任意多边形: 形状 99"/>
          <p:cNvSpPr/>
          <p:nvPr/>
        </p:nvSpPr>
        <p:spPr>
          <a:xfrm>
            <a:off x="4992919" y="3825799"/>
            <a:ext cx="60788" cy="60788"/>
          </a:xfrm>
          <a:custGeom>
            <a:avLst/>
            <a:gdLst>
              <a:gd name="connsiteX0" fmla="*/ 140028 w 346820"/>
              <a:gd name="connsiteY0" fmla="*/ 28006 h 346820"/>
              <a:gd name="connsiteX1" fmla="*/ 318815 w 346820"/>
              <a:gd name="connsiteY1" fmla="*/ 206793 h 346820"/>
              <a:gd name="connsiteX2" fmla="*/ 318815 w 346820"/>
              <a:gd name="connsiteY2" fmla="*/ 318815 h 346820"/>
              <a:gd name="connsiteX3" fmla="*/ 318815 w 346820"/>
              <a:gd name="connsiteY3" fmla="*/ 318815 h 346820"/>
              <a:gd name="connsiteX4" fmla="*/ 206793 w 346820"/>
              <a:gd name="connsiteY4" fmla="*/ 318815 h 346820"/>
              <a:gd name="connsiteX5" fmla="*/ 28006 w 346820"/>
              <a:gd name="connsiteY5" fmla="*/ 140028 h 346820"/>
              <a:gd name="connsiteX6" fmla="*/ 28006 w 346820"/>
              <a:gd name="connsiteY6" fmla="*/ 28006 h 346820"/>
              <a:gd name="connsiteX7" fmla="*/ 28006 w 346820"/>
              <a:gd name="connsiteY7" fmla="*/ 28006 h 346820"/>
              <a:gd name="connsiteX8" fmla="*/ 140028 w 346820"/>
              <a:gd name="connsiteY8" fmla="*/ 28006 h 34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0" h="346820">
                <a:moveTo>
                  <a:pt x="140028" y="28006"/>
                </a:moveTo>
                <a:lnTo>
                  <a:pt x="318815" y="206793"/>
                </a:lnTo>
                <a:cubicBezTo>
                  <a:pt x="356156" y="244134"/>
                  <a:pt x="356156" y="281474"/>
                  <a:pt x="318815" y="318815"/>
                </a:cubicBezTo>
                <a:lnTo>
                  <a:pt x="318815" y="318815"/>
                </a:lnTo>
                <a:cubicBezTo>
                  <a:pt x="281474" y="356156"/>
                  <a:pt x="244134" y="356156"/>
                  <a:pt x="206793" y="318815"/>
                </a:cubicBezTo>
                <a:lnTo>
                  <a:pt x="28006" y="140028"/>
                </a:lnTo>
                <a:cubicBezTo>
                  <a:pt x="-9335" y="102687"/>
                  <a:pt x="-9335" y="65346"/>
                  <a:pt x="28006" y="28006"/>
                </a:cubicBezTo>
                <a:lnTo>
                  <a:pt x="28006" y="28006"/>
                </a:lnTo>
                <a:cubicBezTo>
                  <a:pt x="65346" y="-9335"/>
                  <a:pt x="102687" y="-9335"/>
                  <a:pt x="140028" y="28006"/>
                </a:cubicBez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101" name="任意多边形: 形状 100"/>
          <p:cNvSpPr/>
          <p:nvPr/>
        </p:nvSpPr>
        <p:spPr>
          <a:xfrm>
            <a:off x="5025648" y="3825640"/>
            <a:ext cx="60788" cy="60788"/>
          </a:xfrm>
          <a:custGeom>
            <a:avLst/>
            <a:gdLst>
              <a:gd name="connsiteX0" fmla="*/ 318815 w 346820"/>
              <a:gd name="connsiteY0" fmla="*/ 140028 h 346820"/>
              <a:gd name="connsiteX1" fmla="*/ 140028 w 346820"/>
              <a:gd name="connsiteY1" fmla="*/ 318815 h 346820"/>
              <a:gd name="connsiteX2" fmla="*/ 28006 w 346820"/>
              <a:gd name="connsiteY2" fmla="*/ 318815 h 346820"/>
              <a:gd name="connsiteX3" fmla="*/ 28006 w 346820"/>
              <a:gd name="connsiteY3" fmla="*/ 318815 h 346820"/>
              <a:gd name="connsiteX4" fmla="*/ 28006 w 346820"/>
              <a:gd name="connsiteY4" fmla="*/ 206793 h 346820"/>
              <a:gd name="connsiteX5" fmla="*/ 206793 w 346820"/>
              <a:gd name="connsiteY5" fmla="*/ 28006 h 346820"/>
              <a:gd name="connsiteX6" fmla="*/ 318815 w 346820"/>
              <a:gd name="connsiteY6" fmla="*/ 28006 h 346820"/>
              <a:gd name="connsiteX7" fmla="*/ 318815 w 346820"/>
              <a:gd name="connsiteY7" fmla="*/ 28006 h 346820"/>
              <a:gd name="connsiteX8" fmla="*/ 318815 w 346820"/>
              <a:gd name="connsiteY8" fmla="*/ 140028 h 34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0" h="346820">
                <a:moveTo>
                  <a:pt x="318815" y="140028"/>
                </a:moveTo>
                <a:lnTo>
                  <a:pt x="140028" y="318815"/>
                </a:lnTo>
                <a:cubicBezTo>
                  <a:pt x="102687" y="356156"/>
                  <a:pt x="65346" y="356156"/>
                  <a:pt x="28006" y="318815"/>
                </a:cubicBezTo>
                <a:lnTo>
                  <a:pt x="28006" y="318815"/>
                </a:lnTo>
                <a:cubicBezTo>
                  <a:pt x="-9335" y="281474"/>
                  <a:pt x="-9335" y="244134"/>
                  <a:pt x="28006" y="206793"/>
                </a:cubicBezTo>
                <a:lnTo>
                  <a:pt x="206793" y="28006"/>
                </a:lnTo>
                <a:cubicBezTo>
                  <a:pt x="244134" y="-9335"/>
                  <a:pt x="281474" y="-9335"/>
                  <a:pt x="318815" y="28006"/>
                </a:cubicBezTo>
                <a:lnTo>
                  <a:pt x="318815" y="28006"/>
                </a:lnTo>
                <a:cubicBezTo>
                  <a:pt x="356156" y="65346"/>
                  <a:pt x="356156" y="102687"/>
                  <a:pt x="318815" y="140028"/>
                </a:cubicBezTo>
                <a:close/>
              </a:path>
            </a:pathLst>
          </a:custGeom>
          <a:solidFill>
            <a:schemeClr val="bg1"/>
          </a:solidFill>
          <a:ln w="24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OPPOSans R" panose="00020600040101010101" charset="-122"/>
              <a:ea typeface="OPPOSans R" panose="00020600040101010101" charset="-122"/>
              <a:cs typeface="+mn-cs"/>
            </a:endParaRPr>
          </a:p>
        </p:txBody>
      </p:sp>
      <p:sp>
        <p:nvSpPr>
          <p:cNvPr id="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22262" y="459785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36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Dynamic Signal </a:t>
            </a:r>
            <a:r>
              <a:rPr kumimoji="0" sz="36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Return</a:t>
            </a: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3" name="矩形: 圆角 12"/>
          <p:cNvSpPr/>
          <p:nvPr/>
        </p:nvSpPr>
        <p:spPr>
          <a:xfrm>
            <a:off x="322262" y="1127165"/>
            <a:ext cx="2935609" cy="3112904"/>
          </a:xfrm>
          <a:prstGeom prst="roundRect">
            <a:avLst>
              <a:gd name="adj" fmla="val 5208"/>
            </a:avLst>
          </a:prstGeom>
          <a:gradFill flip="none" rotWithShape="1">
            <a:gsLst>
              <a:gs pos="0">
                <a:schemeClr val="accent1"/>
              </a:gs>
              <a:gs pos="100000">
                <a:schemeClr val="accent1">
                  <a:lumMod val="7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zh-CN" altLang="en-US" sz="1015">
              <a:solidFill>
                <a:srgbClr val="FFFFFF"/>
              </a:solidFill>
              <a:latin typeface="等线" panose="02010600030101010101" charset="-122"/>
              <a:ea typeface="等线" panose="02010600030101010101" charset="-122"/>
            </a:endParaRPr>
          </a:p>
        </p:txBody>
      </p:sp>
      <p:sp>
        <p:nvSpPr>
          <p:cNvPr id="15" name="矩形: 圆角 14"/>
          <p:cNvSpPr/>
          <p:nvPr/>
        </p:nvSpPr>
        <p:spPr>
          <a:xfrm>
            <a:off x="419214" y="1597850"/>
            <a:ext cx="2767483" cy="2527919"/>
          </a:xfrm>
          <a:prstGeom prst="roundRect">
            <a:avLst>
              <a:gd name="adj" fmla="val 52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zh-CN" altLang="en-US" sz="1015">
              <a:solidFill>
                <a:srgbClr val="FFFFFF"/>
              </a:solidFill>
              <a:latin typeface="等线" panose="02010600030101010101" charset="-122"/>
              <a:ea typeface="等线" panose="02010600030101010101" charset="-122"/>
            </a:endParaRPr>
          </a:p>
        </p:txBody>
      </p:sp>
      <p:sp>
        <p:nvSpPr>
          <p:cNvPr id="30" name="文本框 29"/>
          <p:cNvSpPr txBox="1"/>
          <p:nvPr/>
        </p:nvSpPr>
        <p:spPr>
          <a:xfrm>
            <a:off x="451017" y="1245187"/>
            <a:ext cx="2618361" cy="276999"/>
          </a:xfrm>
          <a:prstGeom prst="rect">
            <a:avLst/>
          </a:prstGeom>
          <a:noFill/>
        </p:spPr>
        <p:txBody>
          <a:bodyPr wrap="square">
            <a:spAutoFit/>
          </a:bodyPr>
          <a:lstStyle>
            <a:defPPr>
              <a:defRPr lang="zh-CN"/>
            </a:defPPr>
            <a:lvl1pPr algn="ctr">
              <a:defRPr sz="2800">
                <a:gradFill flip="none" rotWithShape="1">
                  <a:gsLst>
                    <a:gs pos="0">
                      <a:schemeClr val="accent2"/>
                    </a:gs>
                    <a:gs pos="82000">
                      <a:schemeClr val="accent1"/>
                    </a:gs>
                  </a:gsLst>
                  <a:lin ang="5400000" scaled="0"/>
                  <a:tileRect/>
                </a:gradFill>
                <a:latin typeface="+mj-ea"/>
                <a:ea typeface="+mj-ea"/>
              </a:defRPr>
            </a:lvl1pPr>
          </a:lstStyle>
          <a:p>
            <a:pPr algn="l"/>
            <a:r>
              <a:rPr lang="en-US" altLang="zh-CN" sz="1200" dirty="0">
                <a:solidFill>
                  <a:schemeClr val="bg1"/>
                </a:solidFill>
              </a:rPr>
              <a:t>Dynamic Signal Rewards: </a:t>
            </a:r>
            <a:endParaRPr lang="zh-CN" altLang="en-US" sz="1200" dirty="0">
              <a:solidFill>
                <a:schemeClr val="bg1"/>
              </a:solidFill>
            </a:endParaRPr>
          </a:p>
        </p:txBody>
      </p:sp>
      <p:sp>
        <p:nvSpPr>
          <p:cNvPr id="32" name="文本框 31"/>
          <p:cNvSpPr txBox="1"/>
          <p:nvPr/>
        </p:nvSpPr>
        <p:spPr>
          <a:xfrm>
            <a:off x="491923" y="1812355"/>
            <a:ext cx="2577455" cy="2221230"/>
          </a:xfrm>
          <a:prstGeom prst="rect">
            <a:avLst/>
          </a:prstGeom>
          <a:noFill/>
        </p:spPr>
        <p:txBody>
          <a:bodyPr wrap="square">
            <a:spAutoFit/>
          </a:bodyPr>
          <a:lstStyle/>
          <a:p>
            <a:pPr marL="188595" indent="-171450" algn="l" rtl="0" eaLnBrk="0">
              <a:lnSpc>
                <a:spcPct val="120000"/>
              </a:lnSpc>
              <a:spcAft>
                <a:spcPts val="900"/>
              </a:spcAft>
              <a:buClr>
                <a:srgbClr val="ED1B24"/>
              </a:buClr>
              <a:buFont typeface="Arial" panose="020B0604020202020204" pitchFamily="34" charset="0"/>
              <a:buChar char="•"/>
            </a:pPr>
            <a: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t>When you invite a friend to invest more than $500, both you and the new member will receive 6 bonus dynamic trading signals.</a:t>
            </a:r>
            <a:b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br>
            <a:b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br>
            <a: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t>In addition, you can participate in 6 signal transactions and receive 2 dynamic signals at 2 pm and 2:30 pm, and another 2 dynamic signals at 8:30 pm and 9 pm every day.</a:t>
            </a:r>
            <a:endParaRPr lang="en-US" altLang="zh-CN" sz="105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40" name="文本框 39"/>
          <p:cNvSpPr txBox="1"/>
          <p:nvPr/>
        </p:nvSpPr>
        <p:spPr>
          <a:xfrm>
            <a:off x="388101" y="5283123"/>
            <a:ext cx="6070684" cy="692562"/>
          </a:xfrm>
          <a:prstGeom prst="rect">
            <a:avLst/>
          </a:prstGeom>
          <a:noFill/>
        </p:spPr>
        <p:txBody>
          <a:bodyPr wrap="square">
            <a:spAutoFit/>
          </a:bodyPr>
          <a:lstStyle/>
          <a:p>
            <a:pPr algn="ctr" rtl="0" eaLnBrk="0">
              <a:lnSpc>
                <a:spcPct val="110000"/>
              </a:lnSpc>
              <a:spcBef>
                <a:spcPts val="1585"/>
              </a:spcBef>
            </a:pPr>
            <a:r>
              <a:rPr lang="en-US" altLang="zh-CN" sz="1800" kern="0" spc="0" dirty="0">
                <a:latin typeface="OPPOSans H" panose="00020600040101010101" charset="-122"/>
                <a:ea typeface="OPPOSans H" panose="00020600040101010101" charset="-122"/>
                <a:cs typeface="Arial" panose="020B0604020202020204"/>
                <a:sym typeface="OPPOSans H" panose="00020600040101010101" charset="-122"/>
              </a:rPr>
              <a:t>As long as </a:t>
            </a:r>
            <a:r>
              <a:rPr lang="en-US" altLang="zh-CN" sz="1800" kern="0" spc="-10" dirty="0">
                <a:latin typeface="OPPOSans H" panose="00020600040101010101" charset="-122"/>
                <a:ea typeface="OPPOSans H" panose="00020600040101010101" charset="-122"/>
                <a:cs typeface="Arial" panose="020B0604020202020204"/>
                <a:sym typeface="OPPOSans H" panose="00020600040101010101" charset="-122"/>
              </a:rPr>
              <a:t>you invite friends to</a:t>
            </a:r>
            <a:r>
              <a:rPr lang="en-US" altLang="zh-CN" sz="1800" kern="0" spc="-27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800" kern="0" spc="-10" dirty="0">
                <a:latin typeface="OPPOSans H" panose="00020600040101010101" charset="-122"/>
                <a:ea typeface="OPPOSans H" panose="00020600040101010101" charset="-122"/>
                <a:cs typeface="Arial" panose="020B0604020202020204"/>
                <a:sym typeface="OPPOSans H" panose="00020600040101010101" charset="-122"/>
              </a:rPr>
              <a:t>join BG, your daily earnings will</a:t>
            </a:r>
            <a:r>
              <a:rPr lang="en-US" altLang="zh-CN"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800" kern="0" spc="-10" dirty="0">
                <a:latin typeface="OPPOSans H" panose="00020600040101010101" charset="-122"/>
                <a:ea typeface="OPPOSans H" panose="00020600040101010101" charset="-122"/>
                <a:cs typeface="Arial" panose="020B0604020202020204"/>
                <a:sym typeface="OPPOSans H" panose="00020600040101010101" charset="-122"/>
              </a:rPr>
              <a:t>be very high</a:t>
            </a:r>
            <a:r>
              <a:rPr lang="en-US" altLang="zh-CN" sz="1800" kern="0" spc="-20" dirty="0">
                <a:latin typeface="OPPOSans H" panose="00020600040101010101" charset="-122"/>
                <a:ea typeface="OPPOSans H" panose="00020600040101010101" charset="-122"/>
                <a:cs typeface="Arial" panose="020B0604020202020204"/>
                <a:sym typeface="OPPOSans H" panose="00020600040101010101" charset="-122"/>
              </a:rPr>
              <a:t>.</a:t>
            </a:r>
            <a:endParaRPr lang="en-US" altLang="zh-CN" sz="180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41" name="矩形: 圆角 40"/>
          <p:cNvSpPr/>
          <p:nvPr/>
        </p:nvSpPr>
        <p:spPr>
          <a:xfrm>
            <a:off x="322262" y="6171770"/>
            <a:ext cx="6196806" cy="2506594"/>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3" name="文本框 42"/>
          <p:cNvSpPr txBox="1"/>
          <p:nvPr/>
        </p:nvSpPr>
        <p:spPr>
          <a:xfrm>
            <a:off x="339799" y="6333259"/>
            <a:ext cx="6064377" cy="1997535"/>
          </a:xfrm>
          <a:prstGeom prst="rect">
            <a:avLst/>
          </a:prstGeom>
          <a:noFill/>
        </p:spPr>
        <p:txBody>
          <a:bodyPr wrap="square">
            <a:spAutoFit/>
          </a:bodyPr>
          <a:lstStyle/>
          <a:p>
            <a:pPr marL="91440" algn="ctr" rtl="0" eaLnBrk="0">
              <a:lnSpc>
                <a:spcPct val="130000"/>
              </a:lnSpc>
              <a:spcBef>
                <a:spcPts val="335"/>
              </a:spcBef>
            </a:pP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Signal</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trading is</a:t>
            </a:r>
            <a:r>
              <a:rPr lang="en-US" altLang="zh-CN" sz="1200" kern="0" spc="-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just our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basic income, while</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team income allows us to achieve</a:t>
            </a:r>
            <a:r>
              <a:rPr lang="en-US" altLang="zh-CN" sz="1200" kern="0" spc="-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greater</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success in the</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future. A good investor must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know how to broaden</a:t>
            </a:r>
            <a:r>
              <a:rPr lang="en-US" altLang="zh-CN" sz="1200" kern="0" spc="-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their perspective.</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Investment depends</a:t>
            </a:r>
            <a:r>
              <a:rPr lang="en-US" altLang="zh-CN" sz="1200" kern="0" spc="-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on developments</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over the coming years. I</a:t>
            </a:r>
            <a:r>
              <a:rPr lang="en-US" altLang="zh-CN" sz="1200" kern="0" spc="-21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joined the BG Wealth</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Sharing</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Team in 2022. From starting</a:t>
            </a:r>
            <a:r>
              <a:rPr lang="en-US" altLang="zh-CN" sz="1200" kern="0" spc="-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as an individual</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to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now becoming a regional</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spokesperson</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my</a:t>
            </a:r>
            <a:r>
              <a:rPr lang="en-US" altLang="zh-CN" sz="1200" kern="0" spc="-1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journey</a:t>
            </a:r>
            <a:r>
              <a:rPr lang="en-US" altLang="zh-CN" sz="1200" kern="0" spc="-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from</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not</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knowing</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how</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to</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operate</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at</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first</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to</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achieving</a:t>
            </a:r>
            <a:r>
              <a:rPr lang="en-US" altLang="zh-CN" sz="1200" kern="0" spc="-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success</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has been made possib</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le</a:t>
            </a:r>
            <a:r>
              <a:rPr lang="en-US" altLang="zh-CN" sz="1200" kern="0" spc="-9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with the support</a:t>
            </a:r>
            <a:r>
              <a:rPr lang="en-US" altLang="zh-CN" sz="1200" kern="0" spc="-7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of Professor Stephen. I hope</a:t>
            </a:r>
            <a:r>
              <a:rPr lang="en-US" altLang="zh-CN" sz="1200" kern="0" spc="-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you can create</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your own team</a:t>
            </a:r>
            <a:r>
              <a:rPr lang="en-US" altLang="zh-CN" sz="1200" kern="0" spc="-23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just like I did and become</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wealthier in the</a:t>
            </a:r>
            <a:r>
              <a:rPr lang="en-US" altLang="zh-CN" sz="1200" kern="0" spc="-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future</a:t>
            </a:r>
            <a:endParaRPr lang="en-US" altLang="zh-CN" sz="12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44" name="六边形 1"/>
          <p:cNvSpPr/>
          <p:nvPr/>
        </p:nvSpPr>
        <p:spPr>
          <a:xfrm>
            <a:off x="2668311" y="3565353"/>
            <a:ext cx="397826" cy="455350"/>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alpha val="40000"/>
                </a:srgbClr>
              </a:gs>
              <a:gs pos="100000">
                <a:srgbClr val="044886">
                  <a:alpha val="0"/>
                </a:srgbClr>
              </a:gs>
            </a:gsLst>
            <a:lin ang="16200000" scaled="0"/>
          </a:gradFill>
          <a:ln>
            <a:no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45" name="椭圆 44"/>
          <p:cNvSpPr/>
          <p:nvPr/>
        </p:nvSpPr>
        <p:spPr>
          <a:xfrm>
            <a:off x="5689313" y="5585692"/>
            <a:ext cx="1102963" cy="1102963"/>
          </a:xfrm>
          <a:prstGeom prst="ellipse">
            <a:avLst/>
          </a:prstGeom>
          <a:gradFill>
            <a:gsLst>
              <a:gs pos="0">
                <a:schemeClr val="accent1">
                  <a:lumMod val="40000"/>
                  <a:lumOff val="60000"/>
                  <a:alpha val="40000"/>
                </a:schemeClr>
              </a:gs>
              <a:gs pos="58000">
                <a:schemeClr val="accent1">
                  <a:lumMod val="80000"/>
                  <a:lumOff val="20000"/>
                  <a:alpha val="35000"/>
                </a:schemeClr>
              </a:gs>
              <a:gs pos="100000">
                <a:schemeClr val="accent1">
                  <a:alpha val="25000"/>
                </a:schemeClr>
              </a:gs>
            </a:gsLst>
            <a:path path="circle">
              <a:fillToRect r="100000" b="10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48" name="矩形: 圆角 47"/>
          <p:cNvSpPr/>
          <p:nvPr/>
        </p:nvSpPr>
        <p:spPr>
          <a:xfrm rot="16200000">
            <a:off x="4092600" y="1832908"/>
            <a:ext cx="1669384" cy="3144938"/>
          </a:xfrm>
          <a:prstGeom prst="roundRect">
            <a:avLst>
              <a:gd name="adj" fmla="val 4274"/>
            </a:avLst>
          </a:prstGeom>
          <a:gradFill>
            <a:gsLst>
              <a:gs pos="47000">
                <a:schemeClr val="bg1"/>
              </a:gs>
              <a:gs pos="100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7" name="文本框 46"/>
          <p:cNvSpPr txBox="1"/>
          <p:nvPr/>
        </p:nvSpPr>
        <p:spPr>
          <a:xfrm>
            <a:off x="3366433" y="2656127"/>
            <a:ext cx="3325053" cy="1446530"/>
          </a:xfrm>
          <a:prstGeom prst="rect">
            <a:avLst/>
          </a:prstGeom>
          <a:noFill/>
        </p:spPr>
        <p:txBody>
          <a:bodyPr wrap="square">
            <a:spAutoFit/>
          </a:bodyPr>
          <a:lstStyle/>
          <a:p>
            <a:pPr marL="0" marR="0" lvl="0" indent="0" algn="l" defTabSz="914400" rtl="0" eaLnBrk="0" fontAlgn="auto" latinLnBrk="0" hangingPunct="1">
              <a:lnSpc>
                <a:spcPct val="120000"/>
              </a:lnSpc>
              <a:spcBef>
                <a:spcPts val="0"/>
              </a:spcBef>
              <a:spcAft>
                <a:spcPts val="600"/>
              </a:spcAft>
              <a:buClrTx/>
              <a:buSzTx/>
              <a:buFontTx/>
              <a:buNone/>
              <a:defRPr/>
            </a:pPr>
            <a:r>
              <a:rPr kumimoji="0" lang="en-US" altLang="zh-CN" sz="1050" b="0" i="0" u="none" strike="noStrike" kern="1200" cap="none" spc="0" normalizeH="0" baseline="0" noProof="0" dirty="0">
                <a:ln>
                  <a:noFill/>
                </a:ln>
                <a:effectLst/>
                <a:uLnTx/>
                <a:uFillTx/>
                <a:latin typeface="OPPOSans R" panose="00020600040101010101" charset="-122"/>
                <a:ea typeface="OPPOSans R" panose="00020600040101010101" charset="-122"/>
                <a:cs typeface="Arial" panose="020B0604020202020204"/>
                <a:sym typeface="OPPOSans R" panose="00020600040101010101" charset="-122"/>
              </a:rPr>
              <a:t>It should be noted that the dynamic trading signals provided by the referrer are proportional to the initial deposit amount of the new member, that is, the trading volume accounts for 1%. If you are unable to participate in 2-day signal trading, you can contact me or my assistant for more details and accumulate your transactions.</a:t>
            </a:r>
            <a:endParaRPr kumimoji="0" lang="en-US" altLang="zh-CN" sz="1050" b="0" i="0" u="none" strike="noStrike" kern="1200" cap="none" spc="0" normalizeH="0" baseline="0" noProof="0" dirty="0">
              <a:ln>
                <a:noFill/>
              </a:ln>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38" name="矩形: 圆角 37"/>
          <p:cNvSpPr/>
          <p:nvPr/>
        </p:nvSpPr>
        <p:spPr>
          <a:xfrm>
            <a:off x="3366433" y="1090873"/>
            <a:ext cx="3147080" cy="1517272"/>
          </a:xfrm>
          <a:prstGeom prst="roundRect">
            <a:avLst>
              <a:gd name="adj" fmla="val 0"/>
            </a:avLst>
          </a:prstGeom>
          <a:gradFill flip="none" rotWithShape="1">
            <a:gsLst>
              <a:gs pos="30000">
                <a:srgbClr val="970309"/>
              </a:gs>
              <a:gs pos="100000">
                <a:srgbClr val="ED1B24"/>
              </a:gs>
            </a:gsLst>
            <a:path path="circle">
              <a:fillToRect l="100000" t="100000"/>
            </a:path>
            <a:tileRect r="-100000" b="-100000"/>
          </a:gra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36" name="文本框 35"/>
          <p:cNvSpPr txBox="1"/>
          <p:nvPr/>
        </p:nvSpPr>
        <p:spPr>
          <a:xfrm>
            <a:off x="3430469" y="1232232"/>
            <a:ext cx="2935608" cy="1586230"/>
          </a:xfrm>
          <a:prstGeom prst="rect">
            <a:avLst/>
          </a:prstGeom>
          <a:noFill/>
        </p:spPr>
        <p:txBody>
          <a:bodyPr wrap="square">
            <a:spAutoFit/>
          </a:bodyPr>
          <a:lstStyle/>
          <a:p>
            <a:pPr marL="171450" indent="-171450" algn="l" rtl="0" eaLnBrk="0">
              <a:lnSpc>
                <a:spcPct val="120000"/>
              </a:lnSpc>
              <a:spcAft>
                <a:spcPts val="600"/>
              </a:spcAft>
              <a:buClr>
                <a:schemeClr val="bg1"/>
              </a:buClr>
              <a:buFont typeface="Arial" panose="020B0604020202020204" pitchFamily="34" charset="0"/>
              <a:buChar char="•"/>
            </a:pPr>
            <a:r>
              <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If you invest $1,000, 2 days of signal trading can help you realize a profit of $65.</a:t>
            </a:r>
            <a:br>
              <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br>
            <a:br>
              <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br>
            <a:r>
              <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If you invest $3,000, you might get $195 in profit.</a:t>
            </a:r>
            <a:endPar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171450" indent="-171450" algn="l" rtl="0" eaLnBrk="0">
              <a:lnSpc>
                <a:spcPct val="120000"/>
              </a:lnSpc>
              <a:spcAft>
                <a:spcPts val="600"/>
              </a:spcAft>
              <a:buClr>
                <a:schemeClr val="bg1"/>
              </a:buClr>
              <a:buFont typeface="Arial" panose="020B0604020202020204" pitchFamily="34" charset="0"/>
              <a:buChar char="•"/>
            </a:pPr>
            <a:endParaRPr lang="en-US" altLang="zh-CN" sz="1100" kern="0" spc="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VOLUME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DIVIDENTS</a:t>
            </a:r>
            <a:endPar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07" name="矩形: 圆角 106"/>
          <p:cNvSpPr/>
          <p:nvPr/>
        </p:nvSpPr>
        <p:spPr>
          <a:xfrm>
            <a:off x="2229207" y="1951063"/>
            <a:ext cx="2387917" cy="640722"/>
          </a:xfrm>
          <a:prstGeom prst="roundRect">
            <a:avLst>
              <a:gd name="adj" fmla="val 50000"/>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kern="0" spc="10" dirty="0">
                <a:solidFill>
                  <a:srgbClr val="FFFFFF">
                    <a:alpha val="100000"/>
                  </a:srgbClr>
                </a:solidFill>
                <a:latin typeface="OPPOSans H" panose="00020600040101010101" charset="-122"/>
                <a:ea typeface="OPPOSans H" panose="00020600040101010101" charset="-122"/>
                <a:cs typeface="Arial" panose="020B0604020202020204"/>
              </a:rPr>
              <a:t>Manager</a:t>
            </a:r>
            <a:endParaRPr lang="en-US" altLang="zh-CN" sz="2000" dirty="0">
              <a:latin typeface="OPPOSans H" panose="00020600040101010101" charset="-122"/>
              <a:ea typeface="OPPOSans H" panose="00020600040101010101" charset="-122"/>
              <a:cs typeface="Arial" panose="020B0604020202020204"/>
            </a:endParaRPr>
          </a:p>
        </p:txBody>
      </p:sp>
      <p:grpSp>
        <p:nvGrpSpPr>
          <p:cNvPr id="110" name="组合 109"/>
          <p:cNvGrpSpPr/>
          <p:nvPr/>
        </p:nvGrpSpPr>
        <p:grpSpPr>
          <a:xfrm>
            <a:off x="327540" y="3024945"/>
            <a:ext cx="1115722" cy="554497"/>
            <a:chOff x="604436" y="3039729"/>
            <a:chExt cx="1115722" cy="554497"/>
          </a:xfrm>
        </p:grpSpPr>
        <p:sp>
          <p:nvSpPr>
            <p:cNvPr id="109" name="矩形: 圆角 108"/>
            <p:cNvSpPr/>
            <p:nvPr/>
          </p:nvSpPr>
          <p:spPr>
            <a:xfrm>
              <a:off x="604436" y="3039729"/>
              <a:ext cx="1115722" cy="554497"/>
            </a:xfrm>
            <a:prstGeom prst="roundRect">
              <a:avLst>
                <a:gd name="adj" fmla="val 14080"/>
              </a:avLst>
            </a:prstGeom>
            <a:solidFill>
              <a:schemeClr val="bg1"/>
            </a:solidFill>
            <a:ln>
              <a:solidFill>
                <a:srgbClr val="044886">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476"/>
            <p:cNvSpPr/>
            <p:nvPr/>
          </p:nvSpPr>
          <p:spPr>
            <a:xfrm>
              <a:off x="768554" y="3092187"/>
              <a:ext cx="787487" cy="44958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76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A1</a:t>
              </a:r>
              <a:endParaRPr sz="9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09000"/>
                </a:lnSpc>
                <a:spcBef>
                  <a:spcPts val="165"/>
                </a:spcBef>
              </a:pPr>
              <a:r>
                <a:rPr sz="900" kern="0" spc="40" dirty="0">
                  <a:latin typeface="OPPOSans R" panose="00020600040101010101" charset="-122"/>
                  <a:ea typeface="OPPOSans R" panose="00020600040101010101" charset="-122"/>
                  <a:cs typeface="Arial" panose="020B0604020202020204"/>
                  <a:sym typeface="OPPOSans R" panose="00020600040101010101" charset="-122"/>
                </a:rPr>
                <a:t>(Immediate</a:t>
              </a:r>
              <a:r>
                <a:rPr sz="900" kern="0" spc="8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members)</a:t>
              </a:r>
              <a:endParaRPr sz="9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11" name="组合 110"/>
          <p:cNvGrpSpPr/>
          <p:nvPr/>
        </p:nvGrpSpPr>
        <p:grpSpPr>
          <a:xfrm>
            <a:off x="1596422" y="3024945"/>
            <a:ext cx="1115722" cy="554497"/>
            <a:chOff x="604436" y="3039729"/>
            <a:chExt cx="1115722" cy="554497"/>
          </a:xfrm>
        </p:grpSpPr>
        <p:sp>
          <p:nvSpPr>
            <p:cNvPr id="112" name="矩形: 圆角 111"/>
            <p:cNvSpPr/>
            <p:nvPr/>
          </p:nvSpPr>
          <p:spPr>
            <a:xfrm>
              <a:off x="604436" y="3039729"/>
              <a:ext cx="1115722" cy="554497"/>
            </a:xfrm>
            <a:prstGeom prst="roundRect">
              <a:avLst>
                <a:gd name="adj" fmla="val 14080"/>
              </a:avLst>
            </a:prstGeom>
            <a:solidFill>
              <a:schemeClr val="bg1"/>
            </a:solidFill>
            <a:ln>
              <a:solidFill>
                <a:srgbClr val="044886">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textbox 476"/>
            <p:cNvSpPr/>
            <p:nvPr/>
          </p:nvSpPr>
          <p:spPr>
            <a:xfrm>
              <a:off x="768554" y="3092187"/>
              <a:ext cx="787487" cy="44958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A2</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(Immediate members)</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23" name="组合 122"/>
          <p:cNvGrpSpPr/>
          <p:nvPr/>
        </p:nvGrpSpPr>
        <p:grpSpPr>
          <a:xfrm>
            <a:off x="2865304" y="3024945"/>
            <a:ext cx="1115722" cy="554497"/>
            <a:chOff x="604436" y="3039729"/>
            <a:chExt cx="1115722" cy="554497"/>
          </a:xfrm>
        </p:grpSpPr>
        <p:sp>
          <p:nvSpPr>
            <p:cNvPr id="124" name="矩形: 圆角 123"/>
            <p:cNvSpPr/>
            <p:nvPr/>
          </p:nvSpPr>
          <p:spPr>
            <a:xfrm>
              <a:off x="604436" y="3039729"/>
              <a:ext cx="1115722" cy="554497"/>
            </a:xfrm>
            <a:prstGeom prst="roundRect">
              <a:avLst>
                <a:gd name="adj" fmla="val 14080"/>
              </a:avLst>
            </a:prstGeom>
            <a:solidFill>
              <a:schemeClr val="bg1"/>
            </a:solidFill>
            <a:ln>
              <a:solidFill>
                <a:srgbClr val="044886">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textbox 476"/>
            <p:cNvSpPr/>
            <p:nvPr/>
          </p:nvSpPr>
          <p:spPr>
            <a:xfrm>
              <a:off x="768554" y="3092187"/>
              <a:ext cx="787487" cy="44958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A3</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(Immediate members)</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26" name="组合 125"/>
          <p:cNvGrpSpPr/>
          <p:nvPr/>
        </p:nvGrpSpPr>
        <p:grpSpPr>
          <a:xfrm>
            <a:off x="4134186" y="3024945"/>
            <a:ext cx="1115722" cy="554497"/>
            <a:chOff x="604436" y="3039729"/>
            <a:chExt cx="1115722" cy="554497"/>
          </a:xfrm>
        </p:grpSpPr>
        <p:sp>
          <p:nvSpPr>
            <p:cNvPr id="127" name="矩形: 圆角 126"/>
            <p:cNvSpPr/>
            <p:nvPr/>
          </p:nvSpPr>
          <p:spPr>
            <a:xfrm>
              <a:off x="604436" y="3039729"/>
              <a:ext cx="1115722" cy="554497"/>
            </a:xfrm>
            <a:prstGeom prst="roundRect">
              <a:avLst>
                <a:gd name="adj" fmla="val 14080"/>
              </a:avLst>
            </a:prstGeom>
            <a:solidFill>
              <a:schemeClr val="bg1"/>
            </a:solidFill>
            <a:ln>
              <a:solidFill>
                <a:srgbClr val="044886">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textbox 476"/>
            <p:cNvSpPr/>
            <p:nvPr/>
          </p:nvSpPr>
          <p:spPr>
            <a:xfrm>
              <a:off x="768554" y="3092187"/>
              <a:ext cx="787487" cy="44958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A4</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(Immediate members)</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29" name="组合 128"/>
          <p:cNvGrpSpPr/>
          <p:nvPr/>
        </p:nvGrpSpPr>
        <p:grpSpPr>
          <a:xfrm>
            <a:off x="5403068" y="3024945"/>
            <a:ext cx="1115722" cy="554497"/>
            <a:chOff x="604436" y="3039729"/>
            <a:chExt cx="1115722" cy="554497"/>
          </a:xfrm>
        </p:grpSpPr>
        <p:sp>
          <p:nvSpPr>
            <p:cNvPr id="130" name="矩形: 圆角 129"/>
            <p:cNvSpPr/>
            <p:nvPr/>
          </p:nvSpPr>
          <p:spPr>
            <a:xfrm>
              <a:off x="604436" y="3039729"/>
              <a:ext cx="1115722" cy="554497"/>
            </a:xfrm>
            <a:prstGeom prst="roundRect">
              <a:avLst>
                <a:gd name="adj" fmla="val 14080"/>
              </a:avLst>
            </a:prstGeom>
            <a:solidFill>
              <a:schemeClr val="bg1"/>
            </a:solidFill>
            <a:ln>
              <a:solidFill>
                <a:srgbClr val="044886">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textbox 476"/>
            <p:cNvSpPr/>
            <p:nvPr/>
          </p:nvSpPr>
          <p:spPr>
            <a:xfrm>
              <a:off x="768554" y="3092187"/>
              <a:ext cx="787487" cy="44958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A5</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a:p>
              <a:pPr algn="ctr" rtl="0" eaLnBrk="0">
                <a:lnSpc>
                  <a:spcPct val="110000"/>
                </a:lnSpc>
              </a:pPr>
              <a:r>
                <a:rPr lang="en-US" sz="900" kern="0" spc="20" dirty="0">
                  <a:latin typeface="OPPOSans R" panose="00020600040101010101" charset="-122"/>
                  <a:ea typeface="OPPOSans R" panose="00020600040101010101" charset="-122"/>
                  <a:cs typeface="Arial" panose="020B0604020202020204"/>
                  <a:sym typeface="OPPOSans R" panose="00020600040101010101" charset="-122"/>
                </a:rPr>
                <a:t>(Immediate members)</a:t>
              </a:r>
              <a:endParaRPr lang="en-US" sz="900" kern="0" spc="20" dirty="0">
                <a:latin typeface="OPPOSans R" panose="00020600040101010101" charset="-122"/>
                <a:ea typeface="OPPOSans R" panose="00020600040101010101" charset="-122"/>
                <a:cs typeface="Arial" panose="020B0604020202020204"/>
                <a:sym typeface="OPPOSans R" panose="00020600040101010101" charset="-122"/>
              </a:endParaRPr>
            </a:p>
          </p:txBody>
        </p:sp>
      </p:grpSp>
      <p:sp>
        <p:nvSpPr>
          <p:cNvPr id="132" name="左大括号 131"/>
          <p:cNvSpPr/>
          <p:nvPr/>
        </p:nvSpPr>
        <p:spPr>
          <a:xfrm rot="5400000">
            <a:off x="3215629" y="230854"/>
            <a:ext cx="415072" cy="5115207"/>
          </a:xfrm>
          <a:prstGeom prst="leftBrace">
            <a:avLst>
              <a:gd name="adj1" fmla="val 0"/>
              <a:gd name="adj2"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3" name="Left Brace 131+"/>
          <p:cNvSpPr/>
          <p:nvPr/>
        </p:nvSpPr>
        <p:spPr>
          <a:xfrm rot="5400000">
            <a:off x="3210408" y="1475067"/>
            <a:ext cx="425513" cy="2619460"/>
          </a:xfrm>
          <a:prstGeom prst="leftBrace">
            <a:avLst>
              <a:gd name="adj1" fmla="val 0"/>
              <a:gd name="adj2"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5" name="直接箭头连接符 134"/>
          <p:cNvCxnSpPr/>
          <p:nvPr/>
        </p:nvCxnSpPr>
        <p:spPr>
          <a:xfrm>
            <a:off x="3423165" y="2572041"/>
            <a:ext cx="0" cy="4255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347733" y="3649390"/>
            <a:ext cx="1070683" cy="475115"/>
            <a:chOff x="338807" y="3623048"/>
            <a:chExt cx="1070683" cy="475115"/>
          </a:xfrm>
        </p:grpSpPr>
        <p:grpSp>
          <p:nvGrpSpPr>
            <p:cNvPr id="157" name="组合 156"/>
            <p:cNvGrpSpPr/>
            <p:nvPr/>
          </p:nvGrpSpPr>
          <p:grpSpPr>
            <a:xfrm>
              <a:off x="338807" y="3855102"/>
              <a:ext cx="1070683" cy="243061"/>
              <a:chOff x="338807" y="3855102"/>
              <a:chExt cx="1070683" cy="243061"/>
            </a:xfrm>
          </p:grpSpPr>
          <p:grpSp>
            <p:nvGrpSpPr>
              <p:cNvPr id="138" name="组合 137"/>
              <p:cNvGrpSpPr/>
              <p:nvPr/>
            </p:nvGrpSpPr>
            <p:grpSpPr>
              <a:xfrm>
                <a:off x="338807" y="3855102"/>
                <a:ext cx="157460" cy="243061"/>
                <a:chOff x="497493" y="3869893"/>
                <a:chExt cx="157460" cy="243061"/>
              </a:xfrm>
            </p:grpSpPr>
            <p:sp>
              <p:nvSpPr>
                <p:cNvPr id="137" name="矩形: 圆角 136"/>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sz="600" kern="0" spc="-20" dirty="0">
                      <a:latin typeface="OPPOSans R" panose="00020600040101010101" charset="-122"/>
                      <a:ea typeface="OPPOSans R" panose="00020600040101010101" charset="-122"/>
                      <a:cs typeface="Arial" panose="020B0604020202020204"/>
                      <a:sym typeface="OPPOSans R" panose="00020600040101010101" charset="-122"/>
                    </a:rPr>
                    <a:t>1</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39" name="组合 138"/>
              <p:cNvGrpSpPr/>
              <p:nvPr/>
            </p:nvGrpSpPr>
            <p:grpSpPr>
              <a:xfrm>
                <a:off x="567113" y="3855102"/>
                <a:ext cx="157460" cy="243061"/>
                <a:chOff x="497493" y="3869893"/>
                <a:chExt cx="157460" cy="243061"/>
              </a:xfrm>
            </p:grpSpPr>
            <p:sp>
              <p:nvSpPr>
                <p:cNvPr id="140" name="矩形: 圆角 139"/>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2</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42" name="组合 141"/>
              <p:cNvGrpSpPr/>
              <p:nvPr/>
            </p:nvGrpSpPr>
            <p:grpSpPr>
              <a:xfrm>
                <a:off x="795419" y="3855102"/>
                <a:ext cx="157460" cy="243061"/>
                <a:chOff x="497493" y="3869893"/>
                <a:chExt cx="157460" cy="243061"/>
              </a:xfrm>
            </p:grpSpPr>
            <p:sp>
              <p:nvSpPr>
                <p:cNvPr id="143" name="矩形: 圆角 142"/>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3</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45" name="组合 144"/>
              <p:cNvGrpSpPr/>
              <p:nvPr/>
            </p:nvGrpSpPr>
            <p:grpSpPr>
              <a:xfrm>
                <a:off x="1023725" y="3855102"/>
                <a:ext cx="157460" cy="243061"/>
                <a:chOff x="497493" y="3869893"/>
                <a:chExt cx="157460" cy="243061"/>
              </a:xfrm>
            </p:grpSpPr>
            <p:sp>
              <p:nvSpPr>
                <p:cNvPr id="146" name="矩形: 圆角 145"/>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4</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48" name="组合 147"/>
              <p:cNvGrpSpPr/>
              <p:nvPr/>
            </p:nvGrpSpPr>
            <p:grpSpPr>
              <a:xfrm>
                <a:off x="1252030" y="3855102"/>
                <a:ext cx="157460" cy="243061"/>
                <a:chOff x="497493" y="3869893"/>
                <a:chExt cx="157460" cy="243061"/>
              </a:xfrm>
            </p:grpSpPr>
            <p:sp>
              <p:nvSpPr>
                <p:cNvPr id="149" name="矩形: 圆角 148"/>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5</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grpSp>
          <p:nvGrpSpPr>
            <p:cNvPr id="156" name="组合 155"/>
            <p:cNvGrpSpPr/>
            <p:nvPr/>
          </p:nvGrpSpPr>
          <p:grpSpPr>
            <a:xfrm>
              <a:off x="400706" y="3623048"/>
              <a:ext cx="946884" cy="201096"/>
              <a:chOff x="382295" y="3623048"/>
              <a:chExt cx="946884" cy="201096"/>
            </a:xfrm>
          </p:grpSpPr>
          <p:sp>
            <p:nvSpPr>
              <p:cNvPr id="151" name="左大括号 150"/>
              <p:cNvSpPr/>
              <p:nvPr/>
            </p:nvSpPr>
            <p:spPr>
              <a:xfrm rot="5400000">
                <a:off x="755189" y="3250154"/>
                <a:ext cx="201095" cy="946884"/>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Left Brace 150+"/>
              <p:cNvSpPr/>
              <p:nvPr/>
            </p:nvSpPr>
            <p:spPr>
              <a:xfrm rot="5400000">
                <a:off x="755189" y="3498923"/>
                <a:ext cx="201095" cy="449345"/>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4" name="直接箭头连接符 153"/>
              <p:cNvCxnSpPr/>
              <p:nvPr/>
            </p:nvCxnSpPr>
            <p:spPr>
              <a:xfrm>
                <a:off x="855736" y="3623048"/>
                <a:ext cx="0" cy="201096"/>
              </a:xfrm>
              <a:prstGeom prst="straightConnector1">
                <a:avLst/>
              </a:prstGeom>
              <a:ln w="6350">
                <a:solidFill>
                  <a:schemeClr val="accent1">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组合 158"/>
          <p:cNvGrpSpPr/>
          <p:nvPr/>
        </p:nvGrpSpPr>
        <p:grpSpPr>
          <a:xfrm>
            <a:off x="1615131" y="3649390"/>
            <a:ext cx="1070683" cy="475115"/>
            <a:chOff x="338807" y="3623048"/>
            <a:chExt cx="1070683" cy="475115"/>
          </a:xfrm>
        </p:grpSpPr>
        <p:grpSp>
          <p:nvGrpSpPr>
            <p:cNvPr id="160" name="组合 159"/>
            <p:cNvGrpSpPr/>
            <p:nvPr/>
          </p:nvGrpSpPr>
          <p:grpSpPr>
            <a:xfrm>
              <a:off x="338807" y="3855102"/>
              <a:ext cx="1070683" cy="243061"/>
              <a:chOff x="338807" y="3855102"/>
              <a:chExt cx="1070683" cy="243061"/>
            </a:xfrm>
          </p:grpSpPr>
          <p:grpSp>
            <p:nvGrpSpPr>
              <p:cNvPr id="165" name="组合 164"/>
              <p:cNvGrpSpPr/>
              <p:nvPr/>
            </p:nvGrpSpPr>
            <p:grpSpPr>
              <a:xfrm>
                <a:off x="338807" y="3855102"/>
                <a:ext cx="157460" cy="243061"/>
                <a:chOff x="497493" y="3869893"/>
                <a:chExt cx="157460" cy="243061"/>
              </a:xfrm>
            </p:grpSpPr>
            <p:sp>
              <p:nvSpPr>
                <p:cNvPr id="178" name="矩形: 圆角 177"/>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sz="600" kern="0" spc="-20" dirty="0">
                      <a:latin typeface="OPPOSans R" panose="00020600040101010101" charset="-122"/>
                      <a:ea typeface="OPPOSans R" panose="00020600040101010101" charset="-122"/>
                      <a:cs typeface="Arial" panose="020B0604020202020204"/>
                      <a:sym typeface="OPPOSans R" panose="00020600040101010101" charset="-122"/>
                    </a:rPr>
                    <a:t>1</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66" name="组合 165"/>
              <p:cNvGrpSpPr/>
              <p:nvPr/>
            </p:nvGrpSpPr>
            <p:grpSpPr>
              <a:xfrm>
                <a:off x="567113" y="3855102"/>
                <a:ext cx="157460" cy="243061"/>
                <a:chOff x="497493" y="3869893"/>
                <a:chExt cx="157460" cy="243061"/>
              </a:xfrm>
            </p:grpSpPr>
            <p:sp>
              <p:nvSpPr>
                <p:cNvPr id="176" name="矩形: 圆角 175"/>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2</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67" name="组合 166"/>
              <p:cNvGrpSpPr/>
              <p:nvPr/>
            </p:nvGrpSpPr>
            <p:grpSpPr>
              <a:xfrm>
                <a:off x="795419" y="3855102"/>
                <a:ext cx="157460" cy="243061"/>
                <a:chOff x="497493" y="3869893"/>
                <a:chExt cx="157460" cy="243061"/>
              </a:xfrm>
            </p:grpSpPr>
            <p:sp>
              <p:nvSpPr>
                <p:cNvPr id="174" name="矩形: 圆角 173"/>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3</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68" name="组合 167"/>
              <p:cNvGrpSpPr/>
              <p:nvPr/>
            </p:nvGrpSpPr>
            <p:grpSpPr>
              <a:xfrm>
                <a:off x="1023725" y="3855102"/>
                <a:ext cx="157460" cy="243061"/>
                <a:chOff x="497493" y="3869893"/>
                <a:chExt cx="157460" cy="243061"/>
              </a:xfrm>
            </p:grpSpPr>
            <p:sp>
              <p:nvSpPr>
                <p:cNvPr id="172" name="矩形: 圆角 171"/>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4</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169" name="组合 168"/>
              <p:cNvGrpSpPr/>
              <p:nvPr/>
            </p:nvGrpSpPr>
            <p:grpSpPr>
              <a:xfrm>
                <a:off x="1252030" y="3855102"/>
                <a:ext cx="157460" cy="243061"/>
                <a:chOff x="497493" y="3869893"/>
                <a:chExt cx="157460" cy="243061"/>
              </a:xfrm>
            </p:grpSpPr>
            <p:sp>
              <p:nvSpPr>
                <p:cNvPr id="170" name="矩形: 圆角 169"/>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5</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grpSp>
          <p:nvGrpSpPr>
            <p:cNvPr id="161" name="组合 160"/>
            <p:cNvGrpSpPr/>
            <p:nvPr/>
          </p:nvGrpSpPr>
          <p:grpSpPr>
            <a:xfrm>
              <a:off x="400706" y="3623048"/>
              <a:ext cx="946884" cy="201096"/>
              <a:chOff x="382295" y="3623048"/>
              <a:chExt cx="946884" cy="201096"/>
            </a:xfrm>
          </p:grpSpPr>
          <p:sp>
            <p:nvSpPr>
              <p:cNvPr id="162" name="左大括号 161"/>
              <p:cNvSpPr/>
              <p:nvPr/>
            </p:nvSpPr>
            <p:spPr>
              <a:xfrm rot="5400000">
                <a:off x="755189" y="3250154"/>
                <a:ext cx="201095" cy="946884"/>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3" name="Left Brace 150+"/>
              <p:cNvSpPr/>
              <p:nvPr/>
            </p:nvSpPr>
            <p:spPr>
              <a:xfrm rot="5400000">
                <a:off x="755189" y="3498923"/>
                <a:ext cx="201095" cy="449345"/>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4" name="直接箭头连接符 163"/>
              <p:cNvCxnSpPr/>
              <p:nvPr/>
            </p:nvCxnSpPr>
            <p:spPr>
              <a:xfrm>
                <a:off x="855736" y="3623048"/>
                <a:ext cx="0" cy="201096"/>
              </a:xfrm>
              <a:prstGeom prst="straightConnector1">
                <a:avLst/>
              </a:prstGeom>
              <a:ln w="6350">
                <a:solidFill>
                  <a:schemeClr val="accent1">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02" name="组合 201"/>
          <p:cNvGrpSpPr/>
          <p:nvPr/>
        </p:nvGrpSpPr>
        <p:grpSpPr>
          <a:xfrm>
            <a:off x="2882529" y="3649390"/>
            <a:ext cx="1070683" cy="475115"/>
            <a:chOff x="338807" y="3623048"/>
            <a:chExt cx="1070683" cy="475115"/>
          </a:xfrm>
        </p:grpSpPr>
        <p:grpSp>
          <p:nvGrpSpPr>
            <p:cNvPr id="203" name="组合 202"/>
            <p:cNvGrpSpPr/>
            <p:nvPr/>
          </p:nvGrpSpPr>
          <p:grpSpPr>
            <a:xfrm>
              <a:off x="338807" y="3855102"/>
              <a:ext cx="1070683" cy="243061"/>
              <a:chOff x="338807" y="3855102"/>
              <a:chExt cx="1070683" cy="243061"/>
            </a:xfrm>
          </p:grpSpPr>
          <p:grpSp>
            <p:nvGrpSpPr>
              <p:cNvPr id="208" name="组合 207"/>
              <p:cNvGrpSpPr/>
              <p:nvPr/>
            </p:nvGrpSpPr>
            <p:grpSpPr>
              <a:xfrm>
                <a:off x="338807" y="3855102"/>
                <a:ext cx="157460" cy="243061"/>
                <a:chOff x="497493" y="3869893"/>
                <a:chExt cx="157460" cy="243061"/>
              </a:xfrm>
            </p:grpSpPr>
            <p:sp>
              <p:nvSpPr>
                <p:cNvPr id="221" name="矩形: 圆角 220"/>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sz="600" kern="0" spc="-20" dirty="0">
                      <a:latin typeface="OPPOSans R" panose="00020600040101010101" charset="-122"/>
                      <a:ea typeface="OPPOSans R" panose="00020600040101010101" charset="-122"/>
                      <a:cs typeface="Arial" panose="020B0604020202020204"/>
                      <a:sym typeface="OPPOSans R" panose="00020600040101010101" charset="-122"/>
                    </a:rPr>
                    <a:t>1</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09" name="组合 208"/>
              <p:cNvGrpSpPr/>
              <p:nvPr/>
            </p:nvGrpSpPr>
            <p:grpSpPr>
              <a:xfrm>
                <a:off x="567113" y="3855102"/>
                <a:ext cx="157460" cy="243061"/>
                <a:chOff x="497493" y="3869893"/>
                <a:chExt cx="157460" cy="243061"/>
              </a:xfrm>
            </p:grpSpPr>
            <p:sp>
              <p:nvSpPr>
                <p:cNvPr id="219" name="矩形: 圆角 218"/>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2</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10" name="组合 209"/>
              <p:cNvGrpSpPr/>
              <p:nvPr/>
            </p:nvGrpSpPr>
            <p:grpSpPr>
              <a:xfrm>
                <a:off x="795419" y="3855102"/>
                <a:ext cx="157460" cy="243061"/>
                <a:chOff x="497493" y="3869893"/>
                <a:chExt cx="157460" cy="243061"/>
              </a:xfrm>
            </p:grpSpPr>
            <p:sp>
              <p:nvSpPr>
                <p:cNvPr id="217" name="矩形: 圆角 216"/>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3</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11" name="组合 210"/>
              <p:cNvGrpSpPr/>
              <p:nvPr/>
            </p:nvGrpSpPr>
            <p:grpSpPr>
              <a:xfrm>
                <a:off x="1023725" y="3855102"/>
                <a:ext cx="157460" cy="243061"/>
                <a:chOff x="497493" y="3869893"/>
                <a:chExt cx="157460" cy="243061"/>
              </a:xfrm>
            </p:grpSpPr>
            <p:sp>
              <p:nvSpPr>
                <p:cNvPr id="215" name="矩形: 圆角 214"/>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4</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12" name="组合 211"/>
              <p:cNvGrpSpPr/>
              <p:nvPr/>
            </p:nvGrpSpPr>
            <p:grpSpPr>
              <a:xfrm>
                <a:off x="1252030" y="3855102"/>
                <a:ext cx="157460" cy="243061"/>
                <a:chOff x="497493" y="3869893"/>
                <a:chExt cx="157460" cy="243061"/>
              </a:xfrm>
            </p:grpSpPr>
            <p:sp>
              <p:nvSpPr>
                <p:cNvPr id="213" name="矩形: 圆角 212"/>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5</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grpSp>
          <p:nvGrpSpPr>
            <p:cNvPr id="204" name="组合 203"/>
            <p:cNvGrpSpPr/>
            <p:nvPr/>
          </p:nvGrpSpPr>
          <p:grpSpPr>
            <a:xfrm>
              <a:off x="400706" y="3623048"/>
              <a:ext cx="946884" cy="201096"/>
              <a:chOff x="382295" y="3623048"/>
              <a:chExt cx="946884" cy="201096"/>
            </a:xfrm>
          </p:grpSpPr>
          <p:sp>
            <p:nvSpPr>
              <p:cNvPr id="205" name="左大括号 204"/>
              <p:cNvSpPr/>
              <p:nvPr/>
            </p:nvSpPr>
            <p:spPr>
              <a:xfrm rot="5400000">
                <a:off x="755189" y="3250154"/>
                <a:ext cx="201095" cy="946884"/>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Left Brace 150+"/>
              <p:cNvSpPr/>
              <p:nvPr/>
            </p:nvSpPr>
            <p:spPr>
              <a:xfrm rot="5400000">
                <a:off x="755189" y="3498923"/>
                <a:ext cx="201095" cy="449345"/>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7" name="直接箭头连接符 206"/>
              <p:cNvCxnSpPr/>
              <p:nvPr/>
            </p:nvCxnSpPr>
            <p:spPr>
              <a:xfrm>
                <a:off x="855736" y="3623048"/>
                <a:ext cx="0" cy="201096"/>
              </a:xfrm>
              <a:prstGeom prst="straightConnector1">
                <a:avLst/>
              </a:prstGeom>
              <a:ln w="6350">
                <a:solidFill>
                  <a:schemeClr val="accent1">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组合 222"/>
          <p:cNvGrpSpPr/>
          <p:nvPr/>
        </p:nvGrpSpPr>
        <p:grpSpPr>
          <a:xfrm>
            <a:off x="4149927" y="3649390"/>
            <a:ext cx="1070683" cy="475115"/>
            <a:chOff x="338807" y="3623048"/>
            <a:chExt cx="1070683" cy="475115"/>
          </a:xfrm>
        </p:grpSpPr>
        <p:grpSp>
          <p:nvGrpSpPr>
            <p:cNvPr id="224" name="组合 223"/>
            <p:cNvGrpSpPr/>
            <p:nvPr/>
          </p:nvGrpSpPr>
          <p:grpSpPr>
            <a:xfrm>
              <a:off x="338807" y="3855102"/>
              <a:ext cx="1070683" cy="243061"/>
              <a:chOff x="338807" y="3855102"/>
              <a:chExt cx="1070683" cy="243061"/>
            </a:xfrm>
          </p:grpSpPr>
          <p:grpSp>
            <p:nvGrpSpPr>
              <p:cNvPr id="229" name="组合 228"/>
              <p:cNvGrpSpPr/>
              <p:nvPr/>
            </p:nvGrpSpPr>
            <p:grpSpPr>
              <a:xfrm>
                <a:off x="338807" y="3855102"/>
                <a:ext cx="157460" cy="243061"/>
                <a:chOff x="497493" y="3869893"/>
                <a:chExt cx="157460" cy="243061"/>
              </a:xfrm>
            </p:grpSpPr>
            <p:sp>
              <p:nvSpPr>
                <p:cNvPr id="242" name="矩形: 圆角 241"/>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sz="600" kern="0" spc="-20" dirty="0">
                      <a:latin typeface="OPPOSans R" panose="00020600040101010101" charset="-122"/>
                      <a:ea typeface="OPPOSans R" panose="00020600040101010101" charset="-122"/>
                      <a:cs typeface="Arial" panose="020B0604020202020204"/>
                      <a:sym typeface="OPPOSans R" panose="00020600040101010101" charset="-122"/>
                    </a:rPr>
                    <a:t>1</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30" name="组合 229"/>
              <p:cNvGrpSpPr/>
              <p:nvPr/>
            </p:nvGrpSpPr>
            <p:grpSpPr>
              <a:xfrm>
                <a:off x="567113" y="3855102"/>
                <a:ext cx="157460" cy="243061"/>
                <a:chOff x="497493" y="3869893"/>
                <a:chExt cx="157460" cy="243061"/>
              </a:xfrm>
            </p:grpSpPr>
            <p:sp>
              <p:nvSpPr>
                <p:cNvPr id="240" name="矩形: 圆角 239"/>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2</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31" name="组合 230"/>
              <p:cNvGrpSpPr/>
              <p:nvPr/>
            </p:nvGrpSpPr>
            <p:grpSpPr>
              <a:xfrm>
                <a:off x="795419" y="3855102"/>
                <a:ext cx="157460" cy="243061"/>
                <a:chOff x="497493" y="3869893"/>
                <a:chExt cx="157460" cy="243061"/>
              </a:xfrm>
            </p:grpSpPr>
            <p:sp>
              <p:nvSpPr>
                <p:cNvPr id="238" name="矩形: 圆角 237"/>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3</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32" name="组合 231"/>
              <p:cNvGrpSpPr/>
              <p:nvPr/>
            </p:nvGrpSpPr>
            <p:grpSpPr>
              <a:xfrm>
                <a:off x="1023725" y="3855102"/>
                <a:ext cx="157460" cy="243061"/>
                <a:chOff x="497493" y="3869893"/>
                <a:chExt cx="157460" cy="243061"/>
              </a:xfrm>
            </p:grpSpPr>
            <p:sp>
              <p:nvSpPr>
                <p:cNvPr id="236" name="矩形: 圆角 235"/>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4</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33" name="组合 232"/>
              <p:cNvGrpSpPr/>
              <p:nvPr/>
            </p:nvGrpSpPr>
            <p:grpSpPr>
              <a:xfrm>
                <a:off x="1252030" y="3855102"/>
                <a:ext cx="157460" cy="243061"/>
                <a:chOff x="497493" y="3869893"/>
                <a:chExt cx="157460" cy="243061"/>
              </a:xfrm>
            </p:grpSpPr>
            <p:sp>
              <p:nvSpPr>
                <p:cNvPr id="234" name="矩形: 圆角 233"/>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5</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grpSp>
          <p:nvGrpSpPr>
            <p:cNvPr id="225" name="组合 224"/>
            <p:cNvGrpSpPr/>
            <p:nvPr/>
          </p:nvGrpSpPr>
          <p:grpSpPr>
            <a:xfrm>
              <a:off x="400706" y="3623048"/>
              <a:ext cx="946884" cy="201096"/>
              <a:chOff x="382295" y="3623048"/>
              <a:chExt cx="946884" cy="201096"/>
            </a:xfrm>
          </p:grpSpPr>
          <p:sp>
            <p:nvSpPr>
              <p:cNvPr id="226" name="左大括号 225"/>
              <p:cNvSpPr/>
              <p:nvPr/>
            </p:nvSpPr>
            <p:spPr>
              <a:xfrm rot="5400000">
                <a:off x="755189" y="3250154"/>
                <a:ext cx="201095" cy="946884"/>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Left Brace 150+"/>
              <p:cNvSpPr/>
              <p:nvPr/>
            </p:nvSpPr>
            <p:spPr>
              <a:xfrm rot="5400000">
                <a:off x="755189" y="3498923"/>
                <a:ext cx="201095" cy="449345"/>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8" name="直接箭头连接符 227"/>
              <p:cNvCxnSpPr/>
              <p:nvPr/>
            </p:nvCxnSpPr>
            <p:spPr>
              <a:xfrm>
                <a:off x="855736" y="3623048"/>
                <a:ext cx="0" cy="201096"/>
              </a:xfrm>
              <a:prstGeom prst="straightConnector1">
                <a:avLst/>
              </a:prstGeom>
              <a:ln w="6350">
                <a:solidFill>
                  <a:schemeClr val="accent1">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4" name="组合 243"/>
          <p:cNvGrpSpPr/>
          <p:nvPr/>
        </p:nvGrpSpPr>
        <p:grpSpPr>
          <a:xfrm>
            <a:off x="5417324" y="3649390"/>
            <a:ext cx="1070683" cy="475115"/>
            <a:chOff x="338807" y="3623048"/>
            <a:chExt cx="1070683" cy="475115"/>
          </a:xfrm>
        </p:grpSpPr>
        <p:grpSp>
          <p:nvGrpSpPr>
            <p:cNvPr id="245" name="组合 244"/>
            <p:cNvGrpSpPr/>
            <p:nvPr/>
          </p:nvGrpSpPr>
          <p:grpSpPr>
            <a:xfrm>
              <a:off x="338807" y="3855102"/>
              <a:ext cx="1070683" cy="243061"/>
              <a:chOff x="338807" y="3855102"/>
              <a:chExt cx="1070683" cy="243061"/>
            </a:xfrm>
          </p:grpSpPr>
          <p:grpSp>
            <p:nvGrpSpPr>
              <p:cNvPr id="250" name="组合 249"/>
              <p:cNvGrpSpPr/>
              <p:nvPr/>
            </p:nvGrpSpPr>
            <p:grpSpPr>
              <a:xfrm>
                <a:off x="338807" y="3855102"/>
                <a:ext cx="157460" cy="243061"/>
                <a:chOff x="497493" y="3869893"/>
                <a:chExt cx="157460" cy="243061"/>
              </a:xfrm>
            </p:grpSpPr>
            <p:sp>
              <p:nvSpPr>
                <p:cNvPr id="263" name="矩形: 圆角 262"/>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sz="600" kern="0" spc="-20" dirty="0">
                      <a:latin typeface="OPPOSans R" panose="00020600040101010101" charset="-122"/>
                      <a:ea typeface="OPPOSans R" panose="00020600040101010101" charset="-122"/>
                      <a:cs typeface="Arial" panose="020B0604020202020204"/>
                      <a:sym typeface="OPPOSans R" panose="00020600040101010101" charset="-122"/>
                    </a:rPr>
                    <a:t>1</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51" name="组合 250"/>
              <p:cNvGrpSpPr/>
              <p:nvPr/>
            </p:nvGrpSpPr>
            <p:grpSpPr>
              <a:xfrm>
                <a:off x="567113" y="3855102"/>
                <a:ext cx="157460" cy="243061"/>
                <a:chOff x="497493" y="3869893"/>
                <a:chExt cx="157460" cy="243061"/>
              </a:xfrm>
            </p:grpSpPr>
            <p:sp>
              <p:nvSpPr>
                <p:cNvPr id="261" name="矩形: 圆角 260"/>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2</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52" name="组合 251"/>
              <p:cNvGrpSpPr/>
              <p:nvPr/>
            </p:nvGrpSpPr>
            <p:grpSpPr>
              <a:xfrm>
                <a:off x="795419" y="3855102"/>
                <a:ext cx="157460" cy="243061"/>
                <a:chOff x="497493" y="3869893"/>
                <a:chExt cx="157460" cy="243061"/>
              </a:xfrm>
            </p:grpSpPr>
            <p:sp>
              <p:nvSpPr>
                <p:cNvPr id="259" name="矩形: 圆角 258"/>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3</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53" name="组合 252"/>
              <p:cNvGrpSpPr/>
              <p:nvPr/>
            </p:nvGrpSpPr>
            <p:grpSpPr>
              <a:xfrm>
                <a:off x="1023725" y="3855102"/>
                <a:ext cx="157460" cy="243061"/>
                <a:chOff x="497493" y="3869893"/>
                <a:chExt cx="157460" cy="243061"/>
              </a:xfrm>
            </p:grpSpPr>
            <p:sp>
              <p:nvSpPr>
                <p:cNvPr id="257" name="矩形: 圆角 256"/>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4</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54" name="组合 253"/>
              <p:cNvGrpSpPr/>
              <p:nvPr/>
            </p:nvGrpSpPr>
            <p:grpSpPr>
              <a:xfrm>
                <a:off x="1252030" y="3855102"/>
                <a:ext cx="157460" cy="243061"/>
                <a:chOff x="497493" y="3869893"/>
                <a:chExt cx="157460" cy="243061"/>
              </a:xfrm>
            </p:grpSpPr>
            <p:sp>
              <p:nvSpPr>
                <p:cNvPr id="255" name="矩形: 圆角 254"/>
                <p:cNvSpPr/>
                <p:nvPr/>
              </p:nvSpPr>
              <p:spPr>
                <a:xfrm>
                  <a:off x="497493" y="3869893"/>
                  <a:ext cx="157460" cy="243061"/>
                </a:xfrm>
                <a:prstGeom prst="round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textbox 510"/>
                <p:cNvSpPr/>
                <p:nvPr/>
              </p:nvSpPr>
              <p:spPr>
                <a:xfrm>
                  <a:off x="540981" y="3898713"/>
                  <a:ext cx="70485" cy="185420"/>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6510" algn="ctr" rtl="0" eaLnBrk="0">
                    <a:lnSpc>
                      <a:spcPct val="76000"/>
                    </a:lnSpc>
                  </a:pPr>
                  <a:r>
                    <a:rPr sz="600" kern="0" spc="-10" dirty="0">
                      <a:latin typeface="OPPOSans R" panose="00020600040101010101" charset="-122"/>
                      <a:ea typeface="OPPOSans R" panose="00020600040101010101" charset="-122"/>
                      <a:cs typeface="Arial" panose="020B0604020202020204"/>
                      <a:sym typeface="OPPOSans R" panose="00020600040101010101" charset="-122"/>
                    </a:rPr>
                    <a:t>B</a:t>
                  </a:r>
                  <a:endParaRPr sz="600" dirty="0">
                    <a:latin typeface="OPPOSans R" panose="00020600040101010101" charset="-122"/>
                    <a:ea typeface="OPPOSans R" panose="00020600040101010101" charset="-122"/>
                    <a:cs typeface="Arial" panose="020B0604020202020204"/>
                    <a:sym typeface="OPPOSans R" panose="00020600040101010101" charset="-122"/>
                  </a:endParaRPr>
                </a:p>
                <a:p>
                  <a:pPr marL="12700" algn="ctr" rtl="0" eaLnBrk="0">
                    <a:lnSpc>
                      <a:spcPct val="94000"/>
                    </a:lnSpc>
                    <a:spcBef>
                      <a:spcPts val="35"/>
                    </a:spcBef>
                  </a:pPr>
                  <a:r>
                    <a:rPr lang="en-US" sz="600" kern="0" spc="-20" dirty="0">
                      <a:latin typeface="OPPOSans R" panose="00020600040101010101" charset="-122"/>
                      <a:ea typeface="OPPOSans R" panose="00020600040101010101" charset="-122"/>
                      <a:cs typeface="Arial" panose="020B0604020202020204"/>
                      <a:sym typeface="OPPOSans R" panose="00020600040101010101" charset="-122"/>
                    </a:rPr>
                    <a:t>5</a:t>
                  </a:r>
                  <a:endParaRPr sz="600" dirty="0">
                    <a:latin typeface="OPPOSans R" panose="00020600040101010101" charset="-122"/>
                    <a:ea typeface="OPPOSans R" panose="00020600040101010101" charset="-122"/>
                    <a:cs typeface="Arial" panose="020B0604020202020204"/>
                    <a:sym typeface="OPPOSans R" panose="00020600040101010101" charset="-122"/>
                  </a:endParaRPr>
                </a:p>
              </p:txBody>
            </p:sp>
          </p:grpSp>
        </p:grpSp>
        <p:grpSp>
          <p:nvGrpSpPr>
            <p:cNvPr id="246" name="组合 245"/>
            <p:cNvGrpSpPr/>
            <p:nvPr/>
          </p:nvGrpSpPr>
          <p:grpSpPr>
            <a:xfrm>
              <a:off x="400706" y="3623048"/>
              <a:ext cx="946884" cy="201096"/>
              <a:chOff x="382295" y="3623048"/>
              <a:chExt cx="946884" cy="201096"/>
            </a:xfrm>
          </p:grpSpPr>
          <p:sp>
            <p:nvSpPr>
              <p:cNvPr id="247" name="左大括号 246"/>
              <p:cNvSpPr/>
              <p:nvPr/>
            </p:nvSpPr>
            <p:spPr>
              <a:xfrm rot="5400000">
                <a:off x="755189" y="3250154"/>
                <a:ext cx="201095" cy="946884"/>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8" name="Left Brace 150+"/>
              <p:cNvSpPr/>
              <p:nvPr/>
            </p:nvSpPr>
            <p:spPr>
              <a:xfrm rot="5400000">
                <a:off x="755189" y="3498923"/>
                <a:ext cx="201095" cy="449345"/>
              </a:xfrm>
              <a:prstGeom prst="leftBrace">
                <a:avLst>
                  <a:gd name="adj1" fmla="val 116962"/>
                  <a:gd name="adj2" fmla="val 50000"/>
                </a:avLst>
              </a:prstGeom>
              <a:ln>
                <a:solidFill>
                  <a:schemeClr val="accent1">
                    <a:alpha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9" name="直接箭头连接符 248"/>
              <p:cNvCxnSpPr/>
              <p:nvPr/>
            </p:nvCxnSpPr>
            <p:spPr>
              <a:xfrm>
                <a:off x="855736" y="3623048"/>
                <a:ext cx="0" cy="201096"/>
              </a:xfrm>
              <a:prstGeom prst="straightConnector1">
                <a:avLst/>
              </a:prstGeom>
              <a:ln w="6350">
                <a:solidFill>
                  <a:schemeClr val="accent1">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6" name="文本框 265"/>
          <p:cNvSpPr txBox="1"/>
          <p:nvPr/>
        </p:nvSpPr>
        <p:spPr>
          <a:xfrm>
            <a:off x="491560" y="4549099"/>
            <a:ext cx="5940382" cy="557012"/>
          </a:xfrm>
          <a:prstGeom prst="rect">
            <a:avLst/>
          </a:prstGeom>
          <a:noFill/>
        </p:spPr>
        <p:txBody>
          <a:bodyPr wrap="square">
            <a:spAutoFit/>
          </a:bodyPr>
          <a:lstStyle/>
          <a:p>
            <a:pPr marL="12700" algn="ctr" rtl="0" eaLnBrk="0">
              <a:lnSpc>
                <a:spcPct val="94000"/>
              </a:lnSpc>
            </a:pP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The</a:t>
            </a:r>
            <a:r>
              <a:rPr lang="en-US" altLang="zh-CN" sz="1600" kern="0" spc="-8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Wealth</a:t>
            </a:r>
            <a:r>
              <a:rPr lang="en-US" altLang="zh-CN" sz="1600" kern="0" spc="-9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sharing Foundation</a:t>
            </a:r>
            <a:r>
              <a:rPr lang="en-US" altLang="zh-CN" sz="1600" kern="0" spc="-6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is</a:t>
            </a:r>
            <a:r>
              <a:rPr lang="en-US" altLang="zh-CN" sz="1600" kern="0" spc="-9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the</a:t>
            </a:r>
            <a:r>
              <a:rPr lang="en-US" altLang="zh-CN" sz="1600" kern="0" spc="-7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10" dirty="0">
                <a:latin typeface="OPPOSans H" panose="00020600040101010101" charset="-122"/>
                <a:ea typeface="OPPOSans H" panose="00020600040101010101" charset="-122"/>
                <a:cs typeface="Arial" panose="020B0604020202020204"/>
                <a:sym typeface="OPPOSans H" panose="00020600040101010101" charset="-122"/>
              </a:rPr>
              <a:t>entreprene</a:t>
            </a:r>
            <a:r>
              <a:rPr lang="en-US" altLang="zh-CN" sz="1600" kern="0" spc="0" dirty="0">
                <a:latin typeface="OPPOSans H" panose="00020600040101010101" charset="-122"/>
                <a:ea typeface="OPPOSans H" panose="00020600040101010101" charset="-122"/>
                <a:cs typeface="Arial" panose="020B0604020202020204"/>
                <a:sym typeface="OPPOSans H" panose="00020600040101010101" charset="-122"/>
              </a:rPr>
              <a:t>urial</a:t>
            </a:r>
            <a:r>
              <a:rPr lang="en-US" altLang="zh-CN" sz="160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30" dirty="0">
                <a:latin typeface="OPPOSans H" panose="00020600040101010101" charset="-122"/>
                <a:ea typeface="OPPOSans H" panose="00020600040101010101" charset="-122"/>
                <a:cs typeface="Arial" panose="020B0604020202020204"/>
                <a:sym typeface="OPPOSans H" panose="00020600040101010101" charset="-122"/>
              </a:rPr>
              <a:t>starting point</a:t>
            </a:r>
            <a:r>
              <a:rPr lang="en-US" altLang="zh-CN" sz="1600" kern="0" spc="-11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30" dirty="0">
                <a:latin typeface="OPPOSans H" panose="00020600040101010101" charset="-122"/>
                <a:ea typeface="OPPOSans H" panose="00020600040101010101" charset="-122"/>
                <a:cs typeface="Arial" panose="020B0604020202020204"/>
                <a:sym typeface="OPPOSans H" panose="00020600040101010101" charset="-122"/>
              </a:rPr>
              <a:t>for</a:t>
            </a:r>
            <a:r>
              <a:rPr lang="en-US" altLang="zh-CN" sz="1600" kern="0" spc="-60" dirty="0">
                <a:latin typeface="OPPOSans H" panose="00020600040101010101" charset="-122"/>
                <a:ea typeface="OPPOSans H" panose="00020600040101010101" charset="-122"/>
                <a:cs typeface="Arial" panose="020B0604020202020204"/>
                <a:sym typeface="OPPOSans H" panose="00020600040101010101" charset="-122"/>
              </a:rPr>
              <a:t> </a:t>
            </a:r>
            <a:r>
              <a:rPr lang="en-US" altLang="zh-CN" sz="1600" kern="0" spc="30" dirty="0">
                <a:latin typeface="OPPOSans H" panose="00020600040101010101" charset="-122"/>
                <a:ea typeface="OPPOSans H" panose="00020600040101010101" charset="-122"/>
                <a:cs typeface="Arial" panose="020B0604020202020204"/>
                <a:sym typeface="OPPOSans H" panose="00020600040101010101" charset="-122"/>
              </a:rPr>
              <a:t>e</a:t>
            </a:r>
            <a:r>
              <a:rPr lang="en-US" altLang="zh-CN" sz="1600" kern="0" spc="20" dirty="0">
                <a:latin typeface="OPPOSans H" panose="00020600040101010101" charset="-122"/>
                <a:ea typeface="OPPOSans H" panose="00020600040101010101" charset="-122"/>
                <a:cs typeface="Arial" panose="020B0604020202020204"/>
                <a:sym typeface="OPPOSans H" panose="00020600040101010101" charset="-122"/>
              </a:rPr>
              <a:t>ach member!</a:t>
            </a:r>
            <a:endParaRPr lang="en-US" altLang="zh-CN" sz="1600" dirty="0">
              <a:latin typeface="OPPOSans H" panose="00020600040101010101" charset="-122"/>
              <a:ea typeface="OPPOSans H" panose="00020600040101010101" charset="-122"/>
              <a:cs typeface="Arial" panose="020B0604020202020204"/>
              <a:sym typeface="OPPOSans H" panose="00020600040101010101" charset="-122"/>
            </a:endParaRPr>
          </a:p>
        </p:txBody>
      </p:sp>
      <p:grpSp>
        <p:nvGrpSpPr>
          <p:cNvPr id="267" name="组合 266"/>
          <p:cNvGrpSpPr/>
          <p:nvPr/>
        </p:nvGrpSpPr>
        <p:grpSpPr>
          <a:xfrm>
            <a:off x="333375" y="5339728"/>
            <a:ext cx="6328385" cy="603834"/>
            <a:chOff x="342455" y="4969467"/>
            <a:chExt cx="6328385" cy="603834"/>
          </a:xfrm>
        </p:grpSpPr>
        <p:grpSp>
          <p:nvGrpSpPr>
            <p:cNvPr id="268" name="组合 267"/>
            <p:cNvGrpSpPr/>
            <p:nvPr/>
          </p:nvGrpSpPr>
          <p:grpSpPr>
            <a:xfrm>
              <a:off x="342455" y="4969467"/>
              <a:ext cx="6185415" cy="603834"/>
              <a:chOff x="324153" y="5263152"/>
              <a:chExt cx="6185415" cy="490903"/>
            </a:xfrm>
          </p:grpSpPr>
          <p:sp>
            <p:nvSpPr>
              <p:cNvPr id="270" name="小楠素材库工作室出品6"/>
              <p:cNvSpPr/>
              <p:nvPr>
                <p:custDataLst>
                  <p:tags r:id="rId4"/>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271" name="矩形: 圆顶角 270"/>
              <p:cNvSpPr/>
              <p:nvPr/>
            </p:nvSpPr>
            <p:spPr>
              <a:xfrm>
                <a:off x="324153" y="5263152"/>
                <a:ext cx="517419" cy="490903"/>
              </a:xfrm>
              <a:prstGeom prst="round2SameRect">
                <a:avLst/>
              </a:prstGeom>
              <a:gradFill>
                <a:gsLst>
                  <a:gs pos="0">
                    <a:srgbClr val="ED1B24"/>
                  </a:gs>
                  <a:gs pos="100000">
                    <a:srgbClr val="970309"/>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1</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69" name="文本框 268"/>
            <p:cNvSpPr txBox="1"/>
            <p:nvPr/>
          </p:nvSpPr>
          <p:spPr>
            <a:xfrm>
              <a:off x="883414" y="5050582"/>
              <a:ext cx="5787426" cy="425758"/>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With you as the core point of the team manager, the constant cascade of replication  into Foundation Advocate positions will grow in multiples of 5!</a:t>
              </a:r>
              <a:endPar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72" name="组合 271"/>
          <p:cNvGrpSpPr/>
          <p:nvPr/>
        </p:nvGrpSpPr>
        <p:grpSpPr>
          <a:xfrm>
            <a:off x="333375" y="6064001"/>
            <a:ext cx="6328385" cy="825882"/>
            <a:chOff x="342455" y="4969467"/>
            <a:chExt cx="6328385" cy="603834"/>
          </a:xfrm>
        </p:grpSpPr>
        <p:grpSp>
          <p:nvGrpSpPr>
            <p:cNvPr id="273" name="组合 272"/>
            <p:cNvGrpSpPr/>
            <p:nvPr/>
          </p:nvGrpSpPr>
          <p:grpSpPr>
            <a:xfrm>
              <a:off x="342455" y="4969467"/>
              <a:ext cx="6185415" cy="603834"/>
              <a:chOff x="324153" y="5263152"/>
              <a:chExt cx="6185415" cy="490903"/>
            </a:xfrm>
          </p:grpSpPr>
          <p:sp>
            <p:nvSpPr>
              <p:cNvPr id="275" name="小楠素材库工作室出品6"/>
              <p:cNvSpPr/>
              <p:nvPr>
                <p:custDataLst>
                  <p:tags r:id="rId5"/>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276" name="矩形: 圆顶角 275"/>
              <p:cNvSpPr/>
              <p:nvPr/>
            </p:nvSpPr>
            <p:spPr>
              <a:xfrm>
                <a:off x="324153" y="5263152"/>
                <a:ext cx="517419" cy="490903"/>
              </a:xfrm>
              <a:prstGeom prst="round2SameRect">
                <a:avLst/>
              </a:prstGeom>
              <a:gradFill>
                <a:gsLst>
                  <a:gs pos="0">
                    <a:srgbClr val="ED1B24"/>
                  </a:gs>
                  <a:gs pos="100000">
                    <a:srgbClr val="970309"/>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2</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74" name="文本框 273"/>
            <p:cNvSpPr txBox="1"/>
            <p:nvPr/>
          </p:nvSpPr>
          <p:spPr>
            <a:xfrm>
              <a:off x="883414" y="5050582"/>
              <a:ext cx="5787426" cy="338698"/>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The first tier of 5, the second tier of 25, the  third tier of 125, the fourth tier of 625, the fifth   tier of 3125, and so on, when your team reaches the level of 10,000 people, you will be able to earn more than $100,000 per month!</a:t>
              </a:r>
              <a:endPar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grpSp>
        <p:nvGrpSpPr>
          <p:cNvPr id="277" name="组合 276"/>
          <p:cNvGrpSpPr/>
          <p:nvPr/>
        </p:nvGrpSpPr>
        <p:grpSpPr>
          <a:xfrm>
            <a:off x="333375" y="7010322"/>
            <a:ext cx="6323065" cy="825882"/>
            <a:chOff x="342455" y="4969467"/>
            <a:chExt cx="6323065" cy="603834"/>
          </a:xfrm>
        </p:grpSpPr>
        <p:grpSp>
          <p:nvGrpSpPr>
            <p:cNvPr id="278" name="组合 277"/>
            <p:cNvGrpSpPr/>
            <p:nvPr/>
          </p:nvGrpSpPr>
          <p:grpSpPr>
            <a:xfrm>
              <a:off x="342455" y="4969467"/>
              <a:ext cx="6185415" cy="603834"/>
              <a:chOff x="324153" y="5263152"/>
              <a:chExt cx="6185415" cy="490903"/>
            </a:xfrm>
          </p:grpSpPr>
          <p:sp>
            <p:nvSpPr>
              <p:cNvPr id="280" name="小楠素材库工作室出品6"/>
              <p:cNvSpPr/>
              <p:nvPr>
                <p:custDataLst>
                  <p:tags r:id="rId6"/>
                </p:custDataLst>
              </p:nvPr>
            </p:nvSpPr>
            <p:spPr>
              <a:xfrm>
                <a:off x="604437" y="5263152"/>
                <a:ext cx="5905131" cy="490902"/>
              </a:xfrm>
              <a:prstGeom prst="rect">
                <a:avLst/>
              </a:prstGeom>
              <a:gradFill>
                <a:gsLst>
                  <a:gs pos="100000">
                    <a:sysClr val="window" lastClr="FFFFFF">
                      <a:alpha val="0"/>
                    </a:sysClr>
                  </a:gs>
                  <a:gs pos="40000">
                    <a:sysClr val="window" lastClr="FFFFFF"/>
                  </a:gs>
                </a:gsLst>
                <a:lin ang="0" scaled="1"/>
              </a:gradFill>
              <a:ln w="6350" cap="flat" cmpd="sng" algn="ctr">
                <a:noFill/>
                <a:prstDash val="solid"/>
                <a:round/>
              </a:ln>
              <a:effectLst>
                <a:outerShdw blurRad="312420" dist="46863" dir="2699996" algn="tl" rotWithShape="0">
                  <a:prstClr val="black">
                    <a:alpha val="15000"/>
                  </a:prstClr>
                </a:outerShdw>
              </a:effectLst>
            </p:spPr>
            <p:txBody>
              <a:bodyPr lIns="112471" tIns="56236" rIns="112471" bIns="5623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15" b="1" i="0" u="none" strike="noStrike" kern="0" cap="none" spc="0" normalizeH="0" baseline="0" noProof="0">
                  <a:ln>
                    <a:noFill/>
                  </a:ln>
                  <a:solidFill>
                    <a:srgbClr val="FFFFFF"/>
                  </a:solidFill>
                  <a:effectLst/>
                  <a:uLnTx/>
                  <a:uFillTx/>
                  <a:latin typeface="OPPOSans H" panose="00020600040101010101" charset="-122"/>
                  <a:ea typeface="OPPOSans H" panose="00020600040101010101" charset="-122"/>
                  <a:cs typeface="+mn-cs"/>
                </a:endParaRPr>
              </a:p>
            </p:txBody>
          </p:sp>
          <p:sp>
            <p:nvSpPr>
              <p:cNvPr id="281" name="矩形: 圆顶角 280"/>
              <p:cNvSpPr/>
              <p:nvPr/>
            </p:nvSpPr>
            <p:spPr>
              <a:xfrm>
                <a:off x="324153" y="5263152"/>
                <a:ext cx="517419" cy="490903"/>
              </a:xfrm>
              <a:prstGeom prst="round2SameRect">
                <a:avLst/>
              </a:prstGeom>
              <a:gradFill>
                <a:gsLst>
                  <a:gs pos="0">
                    <a:srgbClr val="ED1B24"/>
                  </a:gs>
                  <a:gs pos="100000">
                    <a:srgbClr val="970309"/>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OPPOSans R" panose="00020600040101010101" charset="-122"/>
                    <a:ea typeface="OPPOSans R" panose="00020600040101010101" charset="-122"/>
                    <a:cs typeface="+mn-cs"/>
                  </a:rPr>
                  <a:t>3</a:t>
                </a: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79" name="文本框 278"/>
            <p:cNvSpPr txBox="1"/>
            <p:nvPr/>
          </p:nvSpPr>
          <p:spPr>
            <a:xfrm>
              <a:off x="878094" y="4991974"/>
              <a:ext cx="5787426" cy="558818"/>
            </a:xfrm>
            <a:prstGeom prst="rect">
              <a:avLst/>
            </a:prstGeom>
            <a:noFill/>
          </p:spPr>
          <p:txBody>
            <a:bodyPr wrap="square">
              <a:spAutoFit/>
            </a:bodyPr>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According to the concept of five people into a group, management and guidance of each layer of personnel, teaching the correct     investment concept, team win-win cooperation concept, common development team, to help     each layer of members are able to earn their own a stable income!</a:t>
              </a:r>
              <a:endParaRPr kumimoji="0" lang="en-US" altLang="zh-CN" sz="1000" b="0" i="0" u="none" strike="noStrike" kern="0" cap="none" spc="-1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pSp>
      <p:sp>
        <p:nvSpPr>
          <p:cNvPr id="283" name="文本框 282"/>
          <p:cNvSpPr txBox="1"/>
          <p:nvPr/>
        </p:nvSpPr>
        <p:spPr>
          <a:xfrm>
            <a:off x="261589" y="8021228"/>
            <a:ext cx="6445245" cy="325538"/>
          </a:xfrm>
          <a:prstGeom prst="rect">
            <a:avLst/>
          </a:prstGeom>
          <a:noFill/>
        </p:spPr>
        <p:txBody>
          <a:bodyPr wrap="square">
            <a:spAutoFit/>
          </a:bodyPr>
          <a:lstStyle>
            <a:defPPr>
              <a:defRPr lang="zh-CN"/>
            </a:defPPr>
            <a:lvl1pPr marL="12700" algn="ctr" eaLnBrk="0">
              <a:lnSpc>
                <a:spcPct val="94000"/>
              </a:lnSpc>
              <a:defRPr sz="1600" kern="0" spc="10">
                <a:latin typeface="OPPOSans H" panose="00020600040101010101" charset="-122"/>
                <a:ea typeface="OPPOSans H" panose="00020600040101010101" charset="-122"/>
                <a:cs typeface="Arial" panose="020B0604020202020204"/>
              </a:defRPr>
            </a:lvl1pPr>
          </a:lstStyle>
          <a:p>
            <a:pPr algn="l"/>
            <a:r>
              <a:rPr lang="en-US" altLang="zh-CN" dirty="0">
                <a:solidFill>
                  <a:srgbClr val="044886"/>
                </a:solidFill>
              </a:rPr>
              <a:t>duplication is an unsurpassed entrepreneurial myth!</a:t>
            </a:r>
            <a:endParaRPr lang="zh-CN" altLang="en-US">
              <a:solidFill>
                <a:srgbClr val="04488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137160" y="714764"/>
            <a:ext cx="6560058"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32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How We Complete the Trades </a:t>
            </a:r>
            <a:endParaRPr kumimoji="0" lang="en-US" sz="32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32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33" name="picture 50"/>
          <p:cNvPicPr>
            <a:picLocks noChangeAspect="1"/>
          </p:cNvPicPr>
          <p:nvPr/>
        </p:nvPicPr>
        <p:blipFill>
          <a:blip r:embed="rId4"/>
          <a:stretch>
            <a:fillRect/>
          </a:stretch>
        </p:blipFill>
        <p:spPr>
          <a:xfrm rot="21600000">
            <a:off x="3429000" y="8724462"/>
            <a:ext cx="3115818" cy="267237"/>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矩形: 圆角 1"/>
          <p:cNvSpPr/>
          <p:nvPr/>
        </p:nvSpPr>
        <p:spPr>
          <a:xfrm>
            <a:off x="394624" y="1526096"/>
            <a:ext cx="6150194" cy="1265691"/>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 name="文本框 3"/>
          <p:cNvSpPr txBox="1"/>
          <p:nvPr/>
        </p:nvSpPr>
        <p:spPr>
          <a:xfrm>
            <a:off x="510714" y="1805018"/>
            <a:ext cx="5812950" cy="1565910"/>
          </a:xfrm>
          <a:prstGeom prst="rect">
            <a:avLst/>
          </a:prstGeom>
          <a:noFill/>
        </p:spPr>
        <p:txBody>
          <a:bodyPr wrap="square">
            <a:spAutoFit/>
          </a:bodyPr>
          <a:lstStyle/>
          <a:p>
            <a:pPr marL="15240" algn="ctr" rtl="0" eaLnBrk="0">
              <a:lnSpc>
                <a:spcPct val="120000"/>
              </a:lnSpc>
              <a:spcBef>
                <a:spcPts val="425"/>
              </a:spcBef>
              <a:buClr>
                <a:srgbClr val="FF0000"/>
              </a:buClr>
            </a:pPr>
            <a:r>
              <a:rPr lang="en-US" altLang="zh-CN" sz="1600" kern="0" spc="0" dirty="0">
                <a:latin typeface="OPPOSans H" panose="00020600040101010101" charset="-122"/>
                <a:ea typeface="OPPOSans H" panose="00020600040101010101" charset="-122"/>
                <a:cs typeface="Arial" panose="020B0604020202020204"/>
                <a:sym typeface="OPPOSans H" panose="00020600040101010101" charset="-122"/>
              </a:rPr>
              <a:t>Let's assume we start with $500, make two trades a day of 1% value, and earn at least $6.50 a day on average. This brings our total to $506.50. On the second day, we earn $6.58, so the profit for two days is $13.08.</a:t>
            </a:r>
            <a:endParaRPr lang="en-US" altLang="zh-CN" sz="1600" kern="0" spc="0" dirty="0">
              <a:latin typeface="OPPOSans H" panose="00020600040101010101" charset="-122"/>
              <a:ea typeface="OPPOSans H" panose="00020600040101010101" charset="-122"/>
              <a:cs typeface="Arial" panose="020B0604020202020204"/>
              <a:sym typeface="OPPOSans H" panose="00020600040101010101" charset="-122"/>
            </a:endParaRPr>
          </a:p>
        </p:txBody>
      </p:sp>
      <p:grpSp>
        <p:nvGrpSpPr>
          <p:cNvPr id="5" name="组合 4"/>
          <p:cNvGrpSpPr/>
          <p:nvPr/>
        </p:nvGrpSpPr>
        <p:grpSpPr>
          <a:xfrm>
            <a:off x="-2" y="6045748"/>
            <a:ext cx="6858000" cy="3098252"/>
            <a:chOff x="-2" y="5306786"/>
            <a:chExt cx="6858000" cy="3837214"/>
          </a:xfrm>
        </p:grpSpPr>
        <p:sp>
          <p:nvSpPr>
            <p:cNvPr id="6" name="Rectangle 13+"/>
            <p:cNvSpPr/>
            <p:nvPr/>
          </p:nvSpPr>
          <p:spPr>
            <a:xfrm>
              <a:off x="-2" y="5306786"/>
              <a:ext cx="6858000" cy="3837214"/>
            </a:xfrm>
            <a:prstGeom prst="rect">
              <a:avLst/>
            </a:prstGeom>
            <a:gradFill>
              <a:gsLst>
                <a:gs pos="30000">
                  <a:srgbClr val="970309"/>
                </a:gs>
                <a:gs pos="100000">
                  <a:srgbClr val="ED1B2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7" name="矩形 6"/>
            <p:cNvSpPr/>
            <p:nvPr/>
          </p:nvSpPr>
          <p:spPr>
            <a:xfrm>
              <a:off x="-2" y="5802594"/>
              <a:ext cx="6858000" cy="3341406"/>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grpSp>
      <p:pic>
        <p:nvPicPr>
          <p:cNvPr id="9" name="picture 628"/>
          <p:cNvPicPr>
            <a:picLocks noChangeAspect="1"/>
          </p:cNvPicPr>
          <p:nvPr/>
        </p:nvPicPr>
        <p:blipFill>
          <a:blip r:embed="rId5"/>
          <a:srcRect/>
          <a:stretch>
            <a:fillRect/>
          </a:stretch>
        </p:blipFill>
        <p:spPr>
          <a:xfrm rot="21600000">
            <a:off x="309071" y="4447458"/>
            <a:ext cx="6239186" cy="3559354"/>
          </a:xfrm>
          <a:prstGeom prst="rect">
            <a:avLst/>
          </a:prstGeom>
          <a:noFill/>
          <a:effectLst>
            <a:outerShdw blurRad="127000" dist="101600" dir="8100000" algn="tr" rotWithShape="0">
              <a:srgbClr val="044886">
                <a:alpha val="15000"/>
              </a:srgbClr>
            </a:outerShdw>
          </a:effectLst>
        </p:spPr>
      </p:pic>
      <p:sp>
        <p:nvSpPr>
          <p:cNvPr id="11" name="textbox 62"/>
          <p:cNvSpPr/>
          <p:nvPr/>
        </p:nvSpPr>
        <p:spPr>
          <a:xfrm>
            <a:off x="505968" y="89387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chemeClr val="bg1"/>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chemeClr val="bg1"/>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chemeClr val="bg1"/>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chemeClr val="bg1"/>
              </a:solidFill>
              <a:effectLst/>
              <a:uLnTx/>
              <a:uFillTx/>
              <a:latin typeface="Arial" panose="020B0604020202020204"/>
              <a:ea typeface="Arial" panose="020B0604020202020204"/>
              <a:cs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32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HOW WE FOLLOW THE</a:t>
            </a:r>
            <a:endParaRPr kumimoji="0" lang="en-US" sz="32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sz="32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32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TRADING SIGNALS</a:t>
            </a:r>
            <a:endParaRPr kumimoji="0" lang="en-US" sz="32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32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1" name="矩形: 圆角 10"/>
          <p:cNvSpPr/>
          <p:nvPr/>
        </p:nvSpPr>
        <p:spPr>
          <a:xfrm flipV="1">
            <a:off x="374431" y="2453267"/>
            <a:ext cx="6150194" cy="2100696"/>
          </a:xfrm>
          <a:prstGeom prst="roundRect">
            <a:avLst>
              <a:gd name="adj" fmla="val 4274"/>
            </a:avLst>
          </a:prstGeom>
          <a:gradFill>
            <a:gsLst>
              <a:gs pos="41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10" name="椭圆 9"/>
          <p:cNvSpPr/>
          <p:nvPr/>
        </p:nvSpPr>
        <p:spPr>
          <a:xfrm>
            <a:off x="1131849" y="2391865"/>
            <a:ext cx="724830" cy="724830"/>
          </a:xfrm>
          <a:prstGeom prst="ellipse">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kern="0" spc="10">
              <a:solidFill>
                <a:srgbClr val="FFFFFF">
                  <a:alpha val="100000"/>
                </a:srgbClr>
              </a:solidFill>
              <a:latin typeface="OPPOSans H" panose="00020600040101010101" charset="-122"/>
              <a:ea typeface="OPPOSans H" panose="00020600040101010101" charset="-122"/>
              <a:cs typeface="Arial" panose="020B0604020202020204"/>
            </a:endParaRPr>
          </a:p>
        </p:txBody>
      </p:sp>
      <p:sp>
        <p:nvSpPr>
          <p:cNvPr id="12" name="椭圆 11"/>
          <p:cNvSpPr/>
          <p:nvPr/>
        </p:nvSpPr>
        <p:spPr>
          <a:xfrm>
            <a:off x="3207682" y="2391865"/>
            <a:ext cx="724830" cy="724830"/>
          </a:xfrm>
          <a:prstGeom prst="ellipse">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kern="0" spc="10">
              <a:solidFill>
                <a:srgbClr val="FFFFFF">
                  <a:alpha val="100000"/>
                </a:srgbClr>
              </a:solidFill>
              <a:latin typeface="OPPOSans H" panose="00020600040101010101" charset="-122"/>
              <a:ea typeface="OPPOSans H" panose="00020600040101010101" charset="-122"/>
              <a:cs typeface="Arial" panose="020B0604020202020204"/>
            </a:endParaRPr>
          </a:p>
        </p:txBody>
      </p:sp>
      <p:sp>
        <p:nvSpPr>
          <p:cNvPr id="13" name="椭圆 12"/>
          <p:cNvSpPr/>
          <p:nvPr/>
        </p:nvSpPr>
        <p:spPr>
          <a:xfrm>
            <a:off x="5183539" y="2391865"/>
            <a:ext cx="724830" cy="724830"/>
          </a:xfrm>
          <a:prstGeom prst="ellipse">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700" kern="0" spc="10" dirty="0">
                <a:solidFill>
                  <a:srgbClr val="FFFFFF">
                    <a:alpha val="100000"/>
                  </a:srgbClr>
                </a:solidFill>
                <a:latin typeface="OPPOSans H" panose="00020600040101010101" charset="-122"/>
                <a:ea typeface="OPPOSans H" panose="00020600040101010101" charset="-122"/>
                <a:cs typeface="Arial" panose="020B0604020202020204"/>
              </a:rPr>
              <a:t>1%</a:t>
            </a:r>
            <a:endParaRPr lang="zh-CN" altLang="en-US" sz="1700" kern="0" spc="10">
              <a:solidFill>
                <a:srgbClr val="FFFFFF">
                  <a:alpha val="100000"/>
                </a:srgbClr>
              </a:solidFill>
              <a:latin typeface="OPPOSans H" panose="00020600040101010101" charset="-122"/>
              <a:ea typeface="OPPOSans H" panose="00020600040101010101" charset="-122"/>
              <a:cs typeface="Arial" panose="020B0604020202020204"/>
            </a:endParaRPr>
          </a:p>
        </p:txBody>
      </p:sp>
      <p:sp>
        <p:nvSpPr>
          <p:cNvPr id="14" name="textbox 650"/>
          <p:cNvSpPr/>
          <p:nvPr/>
        </p:nvSpPr>
        <p:spPr>
          <a:xfrm>
            <a:off x="583527" y="3349470"/>
            <a:ext cx="1920779" cy="1195962"/>
          </a:xfrm>
          <a:prstGeom prst="rect">
            <a:avLst/>
          </a:prstGeom>
          <a:noFill/>
          <a:ln w="0" cap="flat">
            <a:noFill/>
            <a:prstDash val="solid"/>
            <a:miter lim="0"/>
          </a:ln>
        </p:spPr>
        <p:txBody>
          <a:bodyPr vert="horz" wrap="square" lIns="0" tIns="0" rIns="0" bIns="0"/>
          <a:lstStyle/>
          <a:p>
            <a:pPr rtl="0" eaLnBrk="0">
              <a:lnSpc>
                <a:spcPct val="15000"/>
              </a:lnSpc>
            </a:pPr>
            <a:endParaRPr sz="1050" dirty="0">
              <a:latin typeface="OPPOSans R" panose="00020600040101010101" charset="-122"/>
              <a:ea typeface="OPPOSans R" panose="00020600040101010101" charset="-122"/>
              <a:cs typeface="Arial" panose="020B0604020202020204"/>
              <a:sym typeface="OPPOSans R" panose="00020600040101010101" charset="-122"/>
            </a:endParaRPr>
          </a:p>
          <a:p>
            <a:pPr rtl="0" eaLnBrk="0">
              <a:lnSpc>
                <a:spcPct val="112000"/>
              </a:lnSpc>
            </a:pPr>
            <a:r>
              <a:rPr lang="en-US" sz="1050" kern="0" spc="0" dirty="0">
                <a:latin typeface="OPPOSans R" panose="00020600040101010101" charset="-122"/>
                <a:ea typeface="OPPOSans R" panose="00020600040101010101" charset="-122"/>
                <a:cs typeface="Arial" panose="020B0604020202020204"/>
                <a:sym typeface="OPPOSans R" panose="00020600040101010101" charset="-122"/>
              </a:rPr>
              <a:t>We </a:t>
            </a:r>
            <a:r>
              <a:rPr sz="1050" kern="0" spc="0" dirty="0">
                <a:latin typeface="OPPOSans R" panose="00020600040101010101" charset="-122"/>
                <a:ea typeface="OPPOSans R" panose="00020600040101010101" charset="-122"/>
                <a:cs typeface="Arial" panose="020B0604020202020204"/>
                <a:sym typeface="OPPOSans R" panose="00020600040101010101" charset="-122"/>
              </a:rPr>
              <a:t>follow</a:t>
            </a:r>
            <a:r>
              <a:rPr sz="1050" kern="0" spc="-6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the</a:t>
            </a:r>
            <a:r>
              <a:rPr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trading</a:t>
            </a:r>
            <a:r>
              <a:rPr sz="1050" kern="0" spc="-5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signals</a:t>
            </a:r>
            <a:r>
              <a:rPr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by going into</a:t>
            </a:r>
            <a:r>
              <a:rPr sz="1050" kern="0" spc="-5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the Invited me</a:t>
            </a:r>
            <a:r>
              <a:rPr sz="1050" kern="0" spc="-10" dirty="0">
                <a:latin typeface="OPPOSans R" panose="00020600040101010101" charset="-122"/>
                <a:ea typeface="OPPOSans R" panose="00020600040101010101" charset="-122"/>
                <a:cs typeface="Arial" panose="020B0604020202020204"/>
                <a:sym typeface="OPPOSans R" panose="00020600040101010101" charset="-122"/>
              </a:rPr>
              <a:t> page</a:t>
            </a:r>
            <a:r>
              <a:rPr lang="en-US" sz="105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and</a:t>
            </a:r>
            <a:r>
              <a:rPr sz="1050" kern="0" spc="1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pressing</a:t>
            </a:r>
            <a:r>
              <a:rPr sz="1050" kern="0" spc="1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the</a:t>
            </a:r>
            <a:r>
              <a:rPr sz="1050" kern="0" spc="1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Confirm</a:t>
            </a:r>
            <a:r>
              <a:rPr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latin typeface="OPPOSans R" panose="00020600040101010101" charset="-122"/>
                <a:ea typeface="OPPOSans R" panose="00020600040101010101" charset="-122"/>
                <a:cs typeface="Arial" panose="020B0604020202020204"/>
                <a:sym typeface="OPPOSans R" panose="00020600040101010101" charset="-122"/>
              </a:rPr>
              <a:t>to</a:t>
            </a:r>
            <a:r>
              <a:rPr lang="en-US" sz="1050" dirty="0">
                <a:latin typeface="OPPOSans R" panose="00020600040101010101" charset="-122"/>
                <a:ea typeface="OPPOSans R" panose="00020600040101010101" charset="-122"/>
                <a:cs typeface="Arial" panose="020B0604020202020204"/>
                <a:sym typeface="OPPOSans R" panose="00020600040101010101" charset="-122"/>
              </a:rPr>
              <a:t> </a:t>
            </a:r>
            <a:r>
              <a:rPr sz="1050" kern="0" spc="20" dirty="0">
                <a:latin typeface="OPPOSans R" panose="00020600040101010101" charset="-122"/>
                <a:ea typeface="OPPOSans R" panose="00020600040101010101" charset="-122"/>
                <a:cs typeface="Arial" panose="020B0604020202020204"/>
                <a:sym typeface="OPPOSans R" panose="00020600040101010101" charset="-122"/>
              </a:rPr>
              <a:t>follow</a:t>
            </a:r>
            <a:r>
              <a:rPr sz="1050" kern="0" spc="-70" dirty="0">
                <a:latin typeface="OPPOSans R" panose="00020600040101010101" charset="-122"/>
                <a:ea typeface="OPPOSans R" panose="00020600040101010101" charset="-122"/>
                <a:cs typeface="Arial" panose="020B0604020202020204"/>
                <a:sym typeface="OPPOSans R" panose="00020600040101010101" charset="-122"/>
              </a:rPr>
              <a:t> </a:t>
            </a:r>
            <a:r>
              <a:rPr sz="1050" kern="0" spc="20" dirty="0">
                <a:latin typeface="OPPOSans R" panose="00020600040101010101" charset="-122"/>
                <a:ea typeface="OPPOSans R" panose="00020600040101010101" charset="-122"/>
                <a:cs typeface="Arial" panose="020B0604020202020204"/>
                <a:sym typeface="OPPOSans R" panose="00020600040101010101" charset="-122"/>
              </a:rPr>
              <a:t>the </a:t>
            </a:r>
            <a:r>
              <a:rPr sz="1050" kern="0" spc="10" dirty="0">
                <a:latin typeface="OPPOSans R" panose="00020600040101010101" charset="-122"/>
                <a:ea typeface="OPPOSans R" panose="00020600040101010101" charset="-122"/>
                <a:cs typeface="Arial" panose="020B0604020202020204"/>
                <a:sym typeface="OPPOSans R" panose="00020600040101010101" charset="-122"/>
              </a:rPr>
              <a:t>order button</a:t>
            </a:r>
            <a:r>
              <a:rPr sz="1050" kern="0" spc="-60" dirty="0">
                <a:latin typeface="OPPOSans R" panose="00020600040101010101" charset="-122"/>
                <a:ea typeface="OPPOSans R" panose="00020600040101010101" charset="-122"/>
                <a:cs typeface="Arial" panose="020B0604020202020204"/>
                <a:sym typeface="OPPOSans R" panose="00020600040101010101" charset="-122"/>
              </a:rPr>
              <a:t> </a:t>
            </a:r>
            <a:r>
              <a:rPr sz="1050" kern="0" spc="10" dirty="0">
                <a:latin typeface="OPPOSans R" panose="00020600040101010101" charset="-122"/>
                <a:ea typeface="OPPOSans R" panose="00020600040101010101" charset="-122"/>
                <a:cs typeface="Arial" panose="020B0604020202020204"/>
                <a:sym typeface="OPPOSans R" panose="00020600040101010101" charset="-122"/>
              </a:rPr>
              <a:t>within</a:t>
            </a:r>
            <a:r>
              <a:rPr lang="en-US" sz="1050" dirty="0">
                <a:latin typeface="OPPOSans R" panose="00020600040101010101" charset="-122"/>
                <a:ea typeface="OPPOSans R" panose="00020600040101010101" charset="-122"/>
                <a:cs typeface="Arial" panose="020B0604020202020204"/>
                <a:sym typeface="OPPOSans R" panose="00020600040101010101" charset="-122"/>
              </a:rPr>
              <a:t> </a:t>
            </a:r>
            <a:r>
              <a:rPr sz="1050" kern="0" spc="-10" dirty="0">
                <a:latin typeface="OPPOSans R" panose="00020600040101010101" charset="-122"/>
                <a:ea typeface="OPPOSans R" panose="00020600040101010101" charset="-122"/>
                <a:cs typeface="Arial" panose="020B0604020202020204"/>
                <a:sym typeface="OPPOSans R" panose="00020600040101010101" charset="-122"/>
              </a:rPr>
              <a:t>the DSJEX a</a:t>
            </a:r>
            <a:r>
              <a:rPr sz="1050" kern="0" spc="-20" dirty="0">
                <a:latin typeface="OPPOSans R" panose="00020600040101010101" charset="-122"/>
                <a:ea typeface="OPPOSans R" panose="00020600040101010101" charset="-122"/>
                <a:cs typeface="Arial" panose="020B0604020202020204"/>
                <a:sym typeface="OPPOSans R" panose="00020600040101010101" charset="-122"/>
              </a:rPr>
              <a:t>pp.</a:t>
            </a:r>
            <a:endParaRPr sz="1050" dirty="0">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15" name="picture 646"/>
          <p:cNvPicPr>
            <a:picLocks noChangeAspect="1"/>
          </p:cNvPicPr>
          <p:nvPr/>
        </p:nvPicPr>
        <p:blipFill>
          <a:blip r:embed="rId4"/>
          <a:srcRect t="7522"/>
          <a:stretch>
            <a:fillRect/>
          </a:stretch>
        </p:blipFill>
        <p:spPr>
          <a:xfrm rot="21600000">
            <a:off x="0" y="4772721"/>
            <a:ext cx="6858000" cy="3794849"/>
          </a:xfrm>
          <a:prstGeom prst="rect">
            <a:avLst/>
          </a:prstGeom>
        </p:spPr>
      </p:pic>
      <p:sp>
        <p:nvSpPr>
          <p:cNvPr id="18"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9" name="textbox 650"/>
          <p:cNvSpPr/>
          <p:nvPr/>
        </p:nvSpPr>
        <p:spPr>
          <a:xfrm>
            <a:off x="2804986" y="3349470"/>
            <a:ext cx="1680763" cy="987520"/>
          </a:xfrm>
          <a:prstGeom prst="rect">
            <a:avLst/>
          </a:prstGeom>
          <a:noFill/>
          <a:ln w="0" cap="flat">
            <a:noFill/>
            <a:prstDash val="solid"/>
            <a:miter lim="0"/>
          </a:ln>
        </p:spPr>
        <p:txBody>
          <a:bodyPr vert="horz" wrap="square" lIns="0" tIns="0" rIns="0" bIns="0"/>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There is </a:t>
            </a:r>
            <a:r>
              <a:rPr kumimoji="0" lang="en-US" altLang="zh-CN" sz="1050" b="0" i="0" u="none" strike="noStrike" kern="0" cap="none" spc="-10" normalizeH="0" baseline="0" noProof="0" dirty="0">
                <a:ln>
                  <a:noFill/>
                </a:ln>
                <a:effectLst/>
                <a:uLnTx/>
                <a:uFillTx/>
                <a:latin typeface="OPPOSans R" panose="00020600040101010101" charset="-122"/>
                <a:ea typeface="OPPOSans R" panose="00020600040101010101" charset="-122"/>
                <a:cs typeface="Arial" panose="020B0604020202020204"/>
              </a:rPr>
              <a:t>no manual</a:t>
            </a:r>
            <a:r>
              <a:rPr kumimoji="0" lang="en-US" altLang="zh-CN" sz="1050" b="0" i="0" u="none" strike="noStrike" kern="0" cap="none" spc="-6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10" normalizeH="0" baseline="0" noProof="0" dirty="0">
                <a:ln>
                  <a:noFill/>
                </a:ln>
                <a:effectLst/>
                <a:uLnTx/>
                <a:uFillTx/>
                <a:latin typeface="OPPOSans R" panose="00020600040101010101" charset="-122"/>
                <a:ea typeface="OPPOSans R" panose="00020600040101010101" charset="-122"/>
                <a:cs typeface="Arial" panose="020B0604020202020204"/>
              </a:rPr>
              <a:t>selecting of</a:t>
            </a:r>
            <a:r>
              <a:rPr lang="en-US" altLang="zh-CN" sz="1050" dirty="0">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the</a:t>
            </a:r>
            <a:r>
              <a:rPr kumimoji="0" lang="en-US" altLang="zh-CN" sz="1050" b="0" i="0" u="none" strike="noStrike" kern="0" cap="none" spc="3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amounts</a:t>
            </a:r>
            <a:r>
              <a:rPr kumimoji="0" lang="en-US" altLang="zh-CN" sz="1050" b="0" i="0" u="none" strike="noStrike" kern="0" cap="none" spc="-3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or</a:t>
            </a:r>
            <a:r>
              <a:rPr kumimoji="0" lang="en-US" altLang="zh-CN" sz="1050" b="0" i="0" u="none" strike="noStrike" kern="0" cap="none" spc="3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types</a:t>
            </a:r>
            <a:r>
              <a:rPr kumimoji="0" lang="en-US" altLang="zh-CN" sz="1050" b="0" i="0" u="none" strike="noStrike" kern="0" cap="none" spc="3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etc.</a:t>
            </a:r>
            <a:r>
              <a:rPr kumimoji="0" lang="en-US" altLang="zh-CN" sz="1050" b="0" i="0" u="none" strike="noStrike" kern="0" cap="none" spc="3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just</a:t>
            </a:r>
            <a:r>
              <a:rPr lang="en-US" altLang="zh-CN" sz="1050" dirty="0">
                <a:latin typeface="OPPOSans R" panose="00020600040101010101" charset="-122"/>
                <a:ea typeface="OPPOSans R" panose="00020600040101010101" charset="-122"/>
                <a:cs typeface="Arial" panose="020B0604020202020204"/>
              </a:rPr>
              <a:t> </a:t>
            </a: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simply press the</a:t>
            </a:r>
            <a:r>
              <a:rPr kumimoji="0" lang="en-US" altLang="zh-CN" sz="1050" b="0" i="0" u="none" strike="noStrike" kern="0" cap="none" spc="-10" normalizeH="0" baseline="0" noProof="0" dirty="0">
                <a:ln>
                  <a:noFill/>
                </a:ln>
                <a:effectLst/>
                <a:uLnTx/>
                <a:uFillTx/>
                <a:latin typeface="OPPOSans R" panose="00020600040101010101" charset="-122"/>
                <a:ea typeface="OPPOSans R" panose="00020600040101010101" charset="-122"/>
                <a:cs typeface="Arial" panose="020B0604020202020204"/>
              </a:rPr>
              <a:t> one button</a:t>
            </a:r>
            <a:r>
              <a:rPr kumimoji="0" lang="en-US" altLang="zh-CN" sz="1050" b="0" i="0" u="none" strike="noStrike" kern="0" cap="none" spc="-5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10" normalizeH="0" baseline="0" noProof="0" dirty="0">
                <a:ln>
                  <a:noFill/>
                </a:ln>
                <a:effectLst/>
                <a:uLnTx/>
                <a:uFillTx/>
                <a:latin typeface="OPPOSans R" panose="00020600040101010101" charset="-122"/>
                <a:ea typeface="OPPOSans R" panose="00020600040101010101" charset="-122"/>
                <a:cs typeface="Arial" panose="020B0604020202020204"/>
              </a:rPr>
              <a:t>to</a:t>
            </a:r>
            <a:r>
              <a:rPr lang="en-US" altLang="zh-CN" sz="1050" dirty="0">
                <a:latin typeface="OPPOSans R" panose="00020600040101010101" charset="-122"/>
                <a:ea typeface="OPPOSans R" panose="00020600040101010101" charset="-122"/>
                <a:cs typeface="Arial" panose="020B0604020202020204"/>
              </a:rPr>
              <a:t> </a:t>
            </a:r>
            <a:r>
              <a:rPr kumimoji="0" lang="en-US" altLang="zh-CN" sz="1050" b="0" i="0" u="none" strike="noStrike" kern="0" cap="none" spc="20" normalizeH="0" baseline="0" noProof="0" dirty="0">
                <a:ln>
                  <a:noFill/>
                </a:ln>
                <a:effectLst/>
                <a:uLnTx/>
                <a:uFillTx/>
                <a:latin typeface="OPPOSans R" panose="00020600040101010101" charset="-122"/>
                <a:ea typeface="OPPOSans R" panose="00020600040101010101" charset="-122"/>
                <a:cs typeface="Arial" panose="020B0604020202020204"/>
              </a:rPr>
              <a:t>follow</a:t>
            </a:r>
            <a:r>
              <a:rPr kumimoji="0" lang="en-US" altLang="zh-CN" sz="1050" b="0" i="0" u="none" strike="noStrike" kern="0" cap="none" spc="-6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20" normalizeH="0" baseline="0" noProof="0" dirty="0">
                <a:ln>
                  <a:noFill/>
                </a:ln>
                <a:effectLst/>
                <a:uLnTx/>
                <a:uFillTx/>
                <a:latin typeface="OPPOSans R" panose="00020600040101010101" charset="-122"/>
                <a:ea typeface="OPPOSans R" panose="00020600040101010101" charset="-122"/>
                <a:cs typeface="Arial" panose="020B0604020202020204"/>
              </a:rPr>
              <a:t>the</a:t>
            </a:r>
            <a:r>
              <a:rPr kumimoji="0" lang="en-US" altLang="zh-CN" sz="1050" b="0" i="0" u="none" strike="noStrike" kern="0" cap="none" spc="-40" normalizeH="0" baseline="0" noProof="0" dirty="0">
                <a:ln>
                  <a:noFill/>
                </a:ln>
                <a:effectLst/>
                <a:uLnTx/>
                <a:uFillTx/>
                <a:latin typeface="OPPOSans R" panose="00020600040101010101" charset="-122"/>
                <a:ea typeface="OPPOSans R" panose="00020600040101010101" charset="-122"/>
                <a:cs typeface="Arial" panose="020B0604020202020204"/>
              </a:rPr>
              <a:t> </a:t>
            </a:r>
            <a:r>
              <a:rPr kumimoji="0" lang="en-US" altLang="zh-CN" sz="1050" b="0" i="0" u="none" strike="noStrike" kern="0" cap="none" spc="20" normalizeH="0" baseline="0" noProof="0" dirty="0">
                <a:ln>
                  <a:noFill/>
                </a:ln>
                <a:effectLst/>
                <a:uLnTx/>
                <a:uFillTx/>
                <a:latin typeface="OPPOSans R" panose="00020600040101010101" charset="-122"/>
                <a:ea typeface="OPPOSans R" panose="00020600040101010101" charset="-122"/>
                <a:cs typeface="Arial" panose="020B0604020202020204"/>
              </a:rPr>
              <a:t>trade.</a:t>
            </a:r>
            <a:endParaRPr kumimoji="0" lang="en-US" altLang="zh-CN" sz="1050" b="0" i="0" u="none" strike="noStrike" kern="1200" cap="none" spc="0" normalizeH="0" baseline="0" noProof="0" dirty="0">
              <a:ln>
                <a:noFill/>
              </a:ln>
              <a:effectLst/>
              <a:uLnTx/>
              <a:uFillTx/>
              <a:latin typeface="OPPOSans R" panose="00020600040101010101" charset="-122"/>
              <a:ea typeface="OPPOSans R" panose="00020600040101010101" charset="-122"/>
              <a:cs typeface="Arial" panose="020B0604020202020204"/>
            </a:endParaRPr>
          </a:p>
        </p:txBody>
      </p:sp>
      <p:sp>
        <p:nvSpPr>
          <p:cNvPr id="20" name="textbox 650"/>
          <p:cNvSpPr/>
          <p:nvPr/>
        </p:nvSpPr>
        <p:spPr>
          <a:xfrm>
            <a:off x="4786428" y="3349470"/>
            <a:ext cx="1587377" cy="987520"/>
          </a:xfrm>
          <a:prstGeom prst="rect">
            <a:avLst/>
          </a:prstGeom>
          <a:noFill/>
          <a:ln w="0" cap="flat">
            <a:noFill/>
            <a:prstDash val="solid"/>
            <a:miter lim="0"/>
          </a:ln>
        </p:spPr>
        <p:txBody>
          <a:bodyPr vert="horz" wrap="square" lIns="0" tIns="0" rIns="0" bIns="0"/>
          <a:lstStyle/>
          <a:p>
            <a:pPr marL="12700" marR="0" lvl="0" indent="0" algn="l" defTabSz="914400" rtl="0" eaLnBrk="0" fontAlgn="auto" latinLnBrk="0" hangingPunct="1">
              <a:lnSpc>
                <a:spcPct val="110000"/>
              </a:lnSpc>
              <a:spcBef>
                <a:spcPts val="0"/>
              </a:spcBef>
              <a:spcAft>
                <a:spcPts val="0"/>
              </a:spcAft>
              <a:buClrTx/>
              <a:buSzTx/>
              <a:buFontTx/>
              <a:buNone/>
              <a:defRPr/>
            </a:pPr>
            <a:r>
              <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rPr>
              <a:t>This automatically sets the correct product,  whether it’s a call or put and the 1% amount of our total balance,</a:t>
            </a:r>
            <a:endParaRPr kumimoji="0" lang="en-US" altLang="zh-CN" sz="1050" b="0" i="0" u="none" strike="noStrike" kern="0" cap="none" spc="0" normalizeH="0" baseline="0" noProof="0" dirty="0">
              <a:ln>
                <a:noFill/>
              </a:ln>
              <a:effectLst/>
              <a:uLnTx/>
              <a:uFillTx/>
              <a:latin typeface="OPPOSans R" panose="00020600040101010101" charset="-122"/>
              <a:ea typeface="OPPOSans R" panose="00020600040101010101" charset="-122"/>
              <a:cs typeface="Arial" panose="020B0604020202020204"/>
            </a:endParaRPr>
          </a:p>
        </p:txBody>
      </p:sp>
      <p:cxnSp>
        <p:nvCxnSpPr>
          <p:cNvPr id="22" name="直接连接符 21"/>
          <p:cNvCxnSpPr/>
          <p:nvPr/>
        </p:nvCxnSpPr>
        <p:spPr>
          <a:xfrm>
            <a:off x="2638121" y="2423918"/>
            <a:ext cx="0" cy="1851103"/>
          </a:xfrm>
          <a:prstGeom prst="line">
            <a:avLst/>
          </a:prstGeom>
          <a:ln>
            <a:solidFill>
              <a:schemeClr val="accent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67282" y="2423918"/>
            <a:ext cx="0" cy="1851103"/>
          </a:xfrm>
          <a:prstGeom prst="line">
            <a:avLst/>
          </a:prstGeom>
          <a:ln>
            <a:solidFill>
              <a:schemeClr val="accent1">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97421" y="2519848"/>
            <a:ext cx="393686" cy="394651"/>
            <a:chOff x="693971" y="1536734"/>
            <a:chExt cx="1691065" cy="1695212"/>
          </a:xfrm>
          <a:solidFill>
            <a:schemeClr val="bg1"/>
          </a:solidFill>
        </p:grpSpPr>
        <p:sp>
          <p:nvSpPr>
            <p:cNvPr id="27" name="任意多边形: 形状 26"/>
            <p:cNvSpPr/>
            <p:nvPr/>
          </p:nvSpPr>
          <p:spPr>
            <a:xfrm>
              <a:off x="1065162" y="1536734"/>
              <a:ext cx="847063" cy="847063"/>
            </a:xfrm>
            <a:custGeom>
              <a:avLst/>
              <a:gdLst>
                <a:gd name="connsiteX0" fmla="*/ 423532 w 847063"/>
                <a:gd name="connsiteY0" fmla="*/ 847064 h 847063"/>
                <a:gd name="connsiteX1" fmla="*/ 0 w 847063"/>
                <a:gd name="connsiteY1" fmla="*/ 423532 h 847063"/>
                <a:gd name="connsiteX2" fmla="*/ 423532 w 847063"/>
                <a:gd name="connsiteY2" fmla="*/ 0 h 847063"/>
                <a:gd name="connsiteX3" fmla="*/ 847064 w 847063"/>
                <a:gd name="connsiteY3" fmla="*/ 423532 h 847063"/>
                <a:gd name="connsiteX4" fmla="*/ 423532 w 847063"/>
                <a:gd name="connsiteY4" fmla="*/ 847064 h 847063"/>
                <a:gd name="connsiteX5" fmla="*/ 423532 w 847063"/>
                <a:gd name="connsiteY5" fmla="*/ 105643 h 847063"/>
                <a:gd name="connsiteX6" fmla="*/ 105643 w 847063"/>
                <a:gd name="connsiteY6" fmla="*/ 423532 h 847063"/>
                <a:gd name="connsiteX7" fmla="*/ 423532 w 847063"/>
                <a:gd name="connsiteY7" fmla="*/ 741421 h 847063"/>
                <a:gd name="connsiteX8" fmla="*/ 741421 w 847063"/>
                <a:gd name="connsiteY8" fmla="*/ 423532 h 847063"/>
                <a:gd name="connsiteX9" fmla="*/ 423532 w 847063"/>
                <a:gd name="connsiteY9" fmla="*/ 105643 h 8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063" h="847063">
                  <a:moveTo>
                    <a:pt x="423532" y="847064"/>
                  </a:moveTo>
                  <a:cubicBezTo>
                    <a:pt x="190157" y="847064"/>
                    <a:pt x="0" y="656906"/>
                    <a:pt x="0" y="423532"/>
                  </a:cubicBezTo>
                  <a:cubicBezTo>
                    <a:pt x="0" y="190157"/>
                    <a:pt x="190157" y="0"/>
                    <a:pt x="423532" y="0"/>
                  </a:cubicBezTo>
                  <a:cubicBezTo>
                    <a:pt x="656906" y="0"/>
                    <a:pt x="847064" y="190157"/>
                    <a:pt x="847064" y="423532"/>
                  </a:cubicBezTo>
                  <a:cubicBezTo>
                    <a:pt x="847064" y="656906"/>
                    <a:pt x="656906" y="847064"/>
                    <a:pt x="423532" y="847064"/>
                  </a:cubicBezTo>
                  <a:close/>
                  <a:moveTo>
                    <a:pt x="423532" y="105643"/>
                  </a:moveTo>
                  <a:cubicBezTo>
                    <a:pt x="248261" y="105643"/>
                    <a:pt x="105643" y="248261"/>
                    <a:pt x="105643" y="423532"/>
                  </a:cubicBezTo>
                  <a:cubicBezTo>
                    <a:pt x="105643" y="598803"/>
                    <a:pt x="248261" y="741421"/>
                    <a:pt x="423532" y="741421"/>
                  </a:cubicBezTo>
                  <a:cubicBezTo>
                    <a:pt x="598803" y="741421"/>
                    <a:pt x="741421" y="598803"/>
                    <a:pt x="741421" y="423532"/>
                  </a:cubicBezTo>
                  <a:cubicBezTo>
                    <a:pt x="741421" y="248261"/>
                    <a:pt x="598803" y="105643"/>
                    <a:pt x="423532" y="105643"/>
                  </a:cubicBezTo>
                  <a:close/>
                </a:path>
              </a:pathLst>
            </a:custGeom>
            <a:grpFill/>
            <a:ln w="1870" cap="flat">
              <a:noFill/>
              <a:prstDash val="solid"/>
              <a:miter/>
            </a:ln>
          </p:spPr>
          <p:txBody>
            <a:bodyPr rtlCol="0" anchor="ctr"/>
            <a:lstStyle/>
            <a:p>
              <a:endParaRPr lang="zh-CN" altLang="en-US"/>
            </a:p>
          </p:txBody>
        </p:sp>
        <p:sp>
          <p:nvSpPr>
            <p:cNvPr id="28" name="任意多边形: 形状 27"/>
            <p:cNvSpPr/>
            <p:nvPr/>
          </p:nvSpPr>
          <p:spPr>
            <a:xfrm>
              <a:off x="693971" y="2336259"/>
              <a:ext cx="1254974" cy="852345"/>
            </a:xfrm>
            <a:custGeom>
              <a:avLst/>
              <a:gdLst>
                <a:gd name="connsiteX0" fmla="*/ 991122 w 1254974"/>
                <a:gd name="connsiteY0" fmla="*/ 852346 h 852345"/>
                <a:gd name="connsiteX1" fmla="*/ 54742 w 1254974"/>
                <a:gd name="connsiteY1" fmla="*/ 852346 h 852345"/>
                <a:gd name="connsiteX2" fmla="*/ 1921 w 1254974"/>
                <a:gd name="connsiteY2" fmla="*/ 803366 h 852345"/>
                <a:gd name="connsiteX3" fmla="*/ 0 w 1254974"/>
                <a:gd name="connsiteY3" fmla="*/ 751985 h 852345"/>
                <a:gd name="connsiteX4" fmla="*/ 794242 w 1254974"/>
                <a:gd name="connsiteY4" fmla="*/ 0 h 852345"/>
                <a:gd name="connsiteX5" fmla="*/ 1230259 w 1254974"/>
                <a:gd name="connsiteY5" fmla="*/ 123410 h 852345"/>
                <a:gd name="connsiteX6" fmla="*/ 1249467 w 1254974"/>
                <a:gd name="connsiteY6" fmla="*/ 191598 h 852345"/>
                <a:gd name="connsiteX7" fmla="*/ 1164472 w 1254974"/>
                <a:gd name="connsiteY7" fmla="*/ 363507 h 852345"/>
                <a:gd name="connsiteX8" fmla="*/ 1124616 w 1254974"/>
                <a:gd name="connsiteY8" fmla="*/ 392319 h 852345"/>
                <a:gd name="connsiteX9" fmla="*/ 863870 w 1254974"/>
                <a:gd name="connsiteY9" fmla="*/ 430255 h 852345"/>
                <a:gd name="connsiteX10" fmla="*/ 1052587 w 1254974"/>
                <a:gd name="connsiteY10" fmla="*/ 614169 h 852345"/>
                <a:gd name="connsiteX11" fmla="*/ 1067953 w 1254974"/>
                <a:gd name="connsiteY11" fmla="*/ 660748 h 852345"/>
                <a:gd name="connsiteX12" fmla="*/ 1042503 w 1254974"/>
                <a:gd name="connsiteY12" fmla="*/ 808648 h 852345"/>
                <a:gd name="connsiteX13" fmla="*/ 991122 w 1254974"/>
                <a:gd name="connsiteY13" fmla="*/ 852346 h 852345"/>
                <a:gd name="connsiteX14" fmla="*/ 105643 w 1254974"/>
                <a:gd name="connsiteY14" fmla="*/ 746703 h 852345"/>
                <a:gd name="connsiteX15" fmla="*/ 946464 w 1254974"/>
                <a:gd name="connsiteY15" fmla="*/ 746703 h 852345"/>
                <a:gd name="connsiteX16" fmla="*/ 959429 w 1254974"/>
                <a:gd name="connsiteY16" fmla="*/ 669872 h 852345"/>
                <a:gd name="connsiteX17" fmla="*/ 714050 w 1254974"/>
                <a:gd name="connsiteY17" fmla="*/ 430735 h 852345"/>
                <a:gd name="connsiteX18" fmla="*/ 700604 w 1254974"/>
                <a:gd name="connsiteY18" fmla="*/ 376473 h 852345"/>
                <a:gd name="connsiteX19" fmla="*/ 743342 w 1254974"/>
                <a:gd name="connsiteY19" fmla="*/ 340458 h 852345"/>
                <a:gd name="connsiteX20" fmla="*/ 1082359 w 1254974"/>
                <a:gd name="connsiteY20" fmla="*/ 290998 h 852345"/>
                <a:gd name="connsiteX21" fmla="*/ 1132779 w 1254974"/>
                <a:gd name="connsiteY21" fmla="*/ 188717 h 852345"/>
                <a:gd name="connsiteX22" fmla="*/ 793762 w 1254974"/>
                <a:gd name="connsiteY22" fmla="*/ 105163 h 852345"/>
                <a:gd name="connsiteX23" fmla="*/ 105643 w 1254974"/>
                <a:gd name="connsiteY23" fmla="*/ 746703 h 85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974" h="852345">
                  <a:moveTo>
                    <a:pt x="991122" y="852346"/>
                  </a:moveTo>
                  <a:lnTo>
                    <a:pt x="54742" y="852346"/>
                  </a:lnTo>
                  <a:cubicBezTo>
                    <a:pt x="26891" y="852346"/>
                    <a:pt x="3842" y="830737"/>
                    <a:pt x="1921" y="803366"/>
                  </a:cubicBezTo>
                  <a:cubicBezTo>
                    <a:pt x="480" y="786559"/>
                    <a:pt x="0" y="769272"/>
                    <a:pt x="0" y="751985"/>
                  </a:cubicBezTo>
                  <a:cubicBezTo>
                    <a:pt x="0" y="337097"/>
                    <a:pt x="356305" y="0"/>
                    <a:pt x="794242" y="0"/>
                  </a:cubicBezTo>
                  <a:cubicBezTo>
                    <a:pt x="949825" y="0"/>
                    <a:pt x="1100606" y="42737"/>
                    <a:pt x="1230259" y="123410"/>
                  </a:cubicBezTo>
                  <a:cubicBezTo>
                    <a:pt x="1253308" y="137816"/>
                    <a:pt x="1261472" y="167108"/>
                    <a:pt x="1249467" y="191598"/>
                  </a:cubicBezTo>
                  <a:lnTo>
                    <a:pt x="1164472" y="363507"/>
                  </a:lnTo>
                  <a:cubicBezTo>
                    <a:pt x="1156789" y="378874"/>
                    <a:pt x="1141903" y="389918"/>
                    <a:pt x="1124616" y="392319"/>
                  </a:cubicBezTo>
                  <a:lnTo>
                    <a:pt x="863870" y="430255"/>
                  </a:lnTo>
                  <a:lnTo>
                    <a:pt x="1052587" y="614169"/>
                  </a:lnTo>
                  <a:cubicBezTo>
                    <a:pt x="1065072" y="626174"/>
                    <a:pt x="1070834" y="643941"/>
                    <a:pt x="1067953" y="660748"/>
                  </a:cubicBezTo>
                  <a:lnTo>
                    <a:pt x="1042503" y="808648"/>
                  </a:lnTo>
                  <a:cubicBezTo>
                    <a:pt x="1039141" y="833618"/>
                    <a:pt x="1017053" y="852346"/>
                    <a:pt x="991122" y="852346"/>
                  </a:cubicBezTo>
                  <a:close/>
                  <a:moveTo>
                    <a:pt x="105643" y="746703"/>
                  </a:moveTo>
                  <a:lnTo>
                    <a:pt x="946464" y="746703"/>
                  </a:lnTo>
                  <a:lnTo>
                    <a:pt x="959429" y="669872"/>
                  </a:lnTo>
                  <a:lnTo>
                    <a:pt x="714050" y="430735"/>
                  </a:lnTo>
                  <a:cubicBezTo>
                    <a:pt x="699644" y="416809"/>
                    <a:pt x="694362" y="395680"/>
                    <a:pt x="700604" y="376473"/>
                  </a:cubicBezTo>
                  <a:cubicBezTo>
                    <a:pt x="706847" y="357265"/>
                    <a:pt x="723173" y="343339"/>
                    <a:pt x="743342" y="340458"/>
                  </a:cubicBezTo>
                  <a:lnTo>
                    <a:pt x="1082359" y="290998"/>
                  </a:lnTo>
                  <a:lnTo>
                    <a:pt x="1132779" y="188717"/>
                  </a:lnTo>
                  <a:cubicBezTo>
                    <a:pt x="1029538" y="133974"/>
                    <a:pt x="913330" y="105163"/>
                    <a:pt x="793762" y="105163"/>
                  </a:cubicBezTo>
                  <a:cubicBezTo>
                    <a:pt x="416809" y="105163"/>
                    <a:pt x="109004" y="392319"/>
                    <a:pt x="105643" y="746703"/>
                  </a:cubicBezTo>
                  <a:close/>
                </a:path>
              </a:pathLst>
            </a:custGeom>
            <a:grpFill/>
            <a:ln w="1870" cap="flat">
              <a:noFill/>
              <a:prstDash val="solid"/>
              <a:miter/>
            </a:ln>
          </p:spPr>
          <p:txBody>
            <a:bodyPr rtlCol="0" anchor="ctr"/>
            <a:lstStyle/>
            <a:p>
              <a:endParaRPr lang="zh-CN" altLang="en-US"/>
            </a:p>
          </p:txBody>
        </p:sp>
        <p:sp>
          <p:nvSpPr>
            <p:cNvPr id="29" name="任意多边形: 形状 28"/>
            <p:cNvSpPr/>
            <p:nvPr/>
          </p:nvSpPr>
          <p:spPr>
            <a:xfrm>
              <a:off x="1661473" y="2540822"/>
              <a:ext cx="723563" cy="691124"/>
            </a:xfrm>
            <a:custGeom>
              <a:avLst/>
              <a:gdLst>
                <a:gd name="connsiteX0" fmla="*/ 164797 w 723563"/>
                <a:gd name="connsiteY0" fmla="*/ 691000 h 691124"/>
                <a:gd name="connsiteX1" fmla="*/ 139347 w 723563"/>
                <a:gd name="connsiteY1" fmla="*/ 682837 h 691124"/>
                <a:gd name="connsiteX2" fmla="*/ 122060 w 723563"/>
                <a:gd name="connsiteY2" fmla="*/ 640580 h 691124"/>
                <a:gd name="connsiteX3" fmla="*/ 155674 w 723563"/>
                <a:gd name="connsiteY3" fmla="*/ 444180 h 691124"/>
                <a:gd name="connsiteX4" fmla="*/ 13056 w 723563"/>
                <a:gd name="connsiteY4" fmla="*/ 304924 h 691124"/>
                <a:gd name="connsiteX5" fmla="*/ 2011 w 723563"/>
                <a:gd name="connsiteY5" fmla="*/ 260746 h 691124"/>
                <a:gd name="connsiteX6" fmla="*/ 37065 w 723563"/>
                <a:gd name="connsiteY6" fmla="*/ 231454 h 691124"/>
                <a:gd name="connsiteX7" fmla="*/ 234425 w 723563"/>
                <a:gd name="connsiteY7" fmla="*/ 202642 h 691124"/>
                <a:gd name="connsiteX8" fmla="*/ 322781 w 723563"/>
                <a:gd name="connsiteY8" fmla="*/ 24010 h 691124"/>
                <a:gd name="connsiteX9" fmla="*/ 361677 w 723563"/>
                <a:gd name="connsiteY9" fmla="*/ 0 h 691124"/>
                <a:gd name="connsiteX10" fmla="*/ 400573 w 723563"/>
                <a:gd name="connsiteY10" fmla="*/ 24010 h 691124"/>
                <a:gd name="connsiteX11" fmla="*/ 488929 w 723563"/>
                <a:gd name="connsiteY11" fmla="*/ 202642 h 691124"/>
                <a:gd name="connsiteX12" fmla="*/ 686289 w 723563"/>
                <a:gd name="connsiteY12" fmla="*/ 231454 h 691124"/>
                <a:gd name="connsiteX13" fmla="*/ 721343 w 723563"/>
                <a:gd name="connsiteY13" fmla="*/ 260746 h 691124"/>
                <a:gd name="connsiteX14" fmla="*/ 710298 w 723563"/>
                <a:gd name="connsiteY14" fmla="*/ 304924 h 691124"/>
                <a:gd name="connsiteX15" fmla="*/ 567681 w 723563"/>
                <a:gd name="connsiteY15" fmla="*/ 444180 h 691124"/>
                <a:gd name="connsiteX16" fmla="*/ 601294 w 723563"/>
                <a:gd name="connsiteY16" fmla="*/ 640580 h 691124"/>
                <a:gd name="connsiteX17" fmla="*/ 584007 w 723563"/>
                <a:gd name="connsiteY17" fmla="*/ 682837 h 691124"/>
                <a:gd name="connsiteX18" fmla="*/ 538389 w 723563"/>
                <a:gd name="connsiteY18" fmla="*/ 686198 h 691124"/>
                <a:gd name="connsiteX19" fmla="*/ 361677 w 723563"/>
                <a:gd name="connsiteY19" fmla="*/ 593521 h 691124"/>
                <a:gd name="connsiteX20" fmla="*/ 184965 w 723563"/>
                <a:gd name="connsiteY20" fmla="*/ 686198 h 691124"/>
                <a:gd name="connsiteX21" fmla="*/ 164797 w 723563"/>
                <a:gd name="connsiteY21" fmla="*/ 691000 h 691124"/>
                <a:gd name="connsiteX22" fmla="*/ 135986 w 723563"/>
                <a:gd name="connsiteY22" fmla="*/ 303963 h 691124"/>
                <a:gd name="connsiteX23" fmla="*/ 232505 w 723563"/>
                <a:gd name="connsiteY23" fmla="*/ 398081 h 691124"/>
                <a:gd name="connsiteX24" fmla="*/ 244990 w 723563"/>
                <a:gd name="connsiteY24" fmla="*/ 436497 h 691124"/>
                <a:gd name="connsiteX25" fmla="*/ 222421 w 723563"/>
                <a:gd name="connsiteY25" fmla="*/ 569031 h 691124"/>
                <a:gd name="connsiteX26" fmla="*/ 341509 w 723563"/>
                <a:gd name="connsiteY26" fmla="*/ 506606 h 691124"/>
                <a:gd name="connsiteX27" fmla="*/ 381845 w 723563"/>
                <a:gd name="connsiteY27" fmla="*/ 506606 h 691124"/>
                <a:gd name="connsiteX28" fmla="*/ 500934 w 723563"/>
                <a:gd name="connsiteY28" fmla="*/ 569031 h 691124"/>
                <a:gd name="connsiteX29" fmla="*/ 478364 w 723563"/>
                <a:gd name="connsiteY29" fmla="*/ 436497 h 691124"/>
                <a:gd name="connsiteX30" fmla="*/ 490849 w 723563"/>
                <a:gd name="connsiteY30" fmla="*/ 398081 h 691124"/>
                <a:gd name="connsiteX31" fmla="*/ 587369 w 723563"/>
                <a:gd name="connsiteY31" fmla="*/ 303963 h 691124"/>
                <a:gd name="connsiteX32" fmla="*/ 454355 w 723563"/>
                <a:gd name="connsiteY32" fmla="*/ 284755 h 691124"/>
                <a:gd name="connsiteX33" fmla="*/ 421701 w 723563"/>
                <a:gd name="connsiteY33" fmla="*/ 261226 h 691124"/>
                <a:gd name="connsiteX34" fmla="*/ 362157 w 723563"/>
                <a:gd name="connsiteY34" fmla="*/ 140697 h 691124"/>
                <a:gd name="connsiteX35" fmla="*/ 301653 w 723563"/>
                <a:gd name="connsiteY35" fmla="*/ 261226 h 691124"/>
                <a:gd name="connsiteX36" fmla="*/ 269000 w 723563"/>
                <a:gd name="connsiteY36" fmla="*/ 284755 h 691124"/>
                <a:gd name="connsiteX37" fmla="*/ 135986 w 723563"/>
                <a:gd name="connsiteY37" fmla="*/ 303963 h 69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3563" h="691124">
                  <a:moveTo>
                    <a:pt x="164797" y="691000"/>
                  </a:moveTo>
                  <a:cubicBezTo>
                    <a:pt x="155674" y="691000"/>
                    <a:pt x="147030" y="688119"/>
                    <a:pt x="139347" y="682837"/>
                  </a:cubicBezTo>
                  <a:cubicBezTo>
                    <a:pt x="125901" y="673233"/>
                    <a:pt x="119179" y="656906"/>
                    <a:pt x="122060" y="640580"/>
                  </a:cubicBezTo>
                  <a:lnTo>
                    <a:pt x="155674" y="444180"/>
                  </a:lnTo>
                  <a:lnTo>
                    <a:pt x="13056" y="304924"/>
                  </a:lnTo>
                  <a:cubicBezTo>
                    <a:pt x="1051" y="293399"/>
                    <a:pt x="-2791" y="276112"/>
                    <a:pt x="2011" y="260746"/>
                  </a:cubicBezTo>
                  <a:cubicBezTo>
                    <a:pt x="6813" y="245379"/>
                    <a:pt x="20739" y="233855"/>
                    <a:pt x="37065" y="231454"/>
                  </a:cubicBezTo>
                  <a:lnTo>
                    <a:pt x="234425" y="202642"/>
                  </a:lnTo>
                  <a:lnTo>
                    <a:pt x="322781" y="24010"/>
                  </a:lnTo>
                  <a:cubicBezTo>
                    <a:pt x="329984" y="9124"/>
                    <a:pt x="344870" y="0"/>
                    <a:pt x="361677" y="0"/>
                  </a:cubicBezTo>
                  <a:cubicBezTo>
                    <a:pt x="378004" y="0"/>
                    <a:pt x="393370" y="9124"/>
                    <a:pt x="400573" y="24010"/>
                  </a:cubicBezTo>
                  <a:lnTo>
                    <a:pt x="488929" y="202642"/>
                  </a:lnTo>
                  <a:lnTo>
                    <a:pt x="686289" y="231454"/>
                  </a:lnTo>
                  <a:cubicBezTo>
                    <a:pt x="702615" y="233855"/>
                    <a:pt x="716061" y="245379"/>
                    <a:pt x="721343" y="260746"/>
                  </a:cubicBezTo>
                  <a:cubicBezTo>
                    <a:pt x="726625" y="276112"/>
                    <a:pt x="722303" y="293399"/>
                    <a:pt x="710298" y="304924"/>
                  </a:cubicBezTo>
                  <a:lnTo>
                    <a:pt x="567681" y="444180"/>
                  </a:lnTo>
                  <a:lnTo>
                    <a:pt x="601294" y="640580"/>
                  </a:lnTo>
                  <a:cubicBezTo>
                    <a:pt x="604175" y="656906"/>
                    <a:pt x="597453" y="673233"/>
                    <a:pt x="584007" y="682837"/>
                  </a:cubicBezTo>
                  <a:cubicBezTo>
                    <a:pt x="570562" y="692441"/>
                    <a:pt x="553275" y="693881"/>
                    <a:pt x="538389" y="686198"/>
                  </a:cubicBezTo>
                  <a:lnTo>
                    <a:pt x="361677" y="593521"/>
                  </a:lnTo>
                  <a:lnTo>
                    <a:pt x="184965" y="686198"/>
                  </a:lnTo>
                  <a:cubicBezTo>
                    <a:pt x="178243" y="689560"/>
                    <a:pt x="171520" y="691000"/>
                    <a:pt x="164797" y="691000"/>
                  </a:cubicBezTo>
                  <a:close/>
                  <a:moveTo>
                    <a:pt x="135986" y="303963"/>
                  </a:moveTo>
                  <a:lnTo>
                    <a:pt x="232505" y="398081"/>
                  </a:lnTo>
                  <a:cubicBezTo>
                    <a:pt x="242589" y="408166"/>
                    <a:pt x="247391" y="422091"/>
                    <a:pt x="244990" y="436497"/>
                  </a:cubicBezTo>
                  <a:lnTo>
                    <a:pt x="222421" y="569031"/>
                  </a:lnTo>
                  <a:lnTo>
                    <a:pt x="341509" y="506606"/>
                  </a:lnTo>
                  <a:cubicBezTo>
                    <a:pt x="353994" y="499883"/>
                    <a:pt x="369360" y="499883"/>
                    <a:pt x="381845" y="506606"/>
                  </a:cubicBezTo>
                  <a:lnTo>
                    <a:pt x="500934" y="569031"/>
                  </a:lnTo>
                  <a:lnTo>
                    <a:pt x="478364" y="436497"/>
                  </a:lnTo>
                  <a:cubicBezTo>
                    <a:pt x="475963" y="422571"/>
                    <a:pt x="480765" y="408166"/>
                    <a:pt x="490849" y="398081"/>
                  </a:cubicBezTo>
                  <a:lnTo>
                    <a:pt x="587369" y="303963"/>
                  </a:lnTo>
                  <a:lnTo>
                    <a:pt x="454355" y="284755"/>
                  </a:lnTo>
                  <a:cubicBezTo>
                    <a:pt x="440429" y="282835"/>
                    <a:pt x="427944" y="273711"/>
                    <a:pt x="421701" y="261226"/>
                  </a:cubicBezTo>
                  <a:lnTo>
                    <a:pt x="362157" y="140697"/>
                  </a:lnTo>
                  <a:lnTo>
                    <a:pt x="301653" y="261226"/>
                  </a:lnTo>
                  <a:cubicBezTo>
                    <a:pt x="295410" y="274191"/>
                    <a:pt x="283405" y="282835"/>
                    <a:pt x="269000" y="284755"/>
                  </a:cubicBezTo>
                  <a:lnTo>
                    <a:pt x="135986" y="303963"/>
                  </a:lnTo>
                  <a:close/>
                </a:path>
              </a:pathLst>
            </a:custGeom>
            <a:grpFill/>
            <a:ln w="1870" cap="flat">
              <a:noFill/>
              <a:prstDash val="solid"/>
              <a:miter/>
            </a:ln>
          </p:spPr>
          <p:txBody>
            <a:bodyPr rtlCol="0" anchor="ctr"/>
            <a:lstStyle/>
            <a:p>
              <a:endParaRPr lang="zh-CN" altLang="en-US"/>
            </a:p>
          </p:txBody>
        </p:sp>
      </p:grpSp>
      <p:grpSp>
        <p:nvGrpSpPr>
          <p:cNvPr id="40" name="组合 39"/>
          <p:cNvGrpSpPr/>
          <p:nvPr/>
        </p:nvGrpSpPr>
        <p:grpSpPr>
          <a:xfrm>
            <a:off x="3396797" y="2563082"/>
            <a:ext cx="385163" cy="307930"/>
            <a:chOff x="3352141" y="2600532"/>
            <a:chExt cx="342381" cy="273727"/>
          </a:xfrm>
        </p:grpSpPr>
        <p:sp>
          <p:nvSpPr>
            <p:cNvPr id="36" name="任意多边形: 形状 35"/>
            <p:cNvSpPr/>
            <p:nvPr/>
          </p:nvSpPr>
          <p:spPr>
            <a:xfrm>
              <a:off x="3352141" y="2673856"/>
              <a:ext cx="129055" cy="68923"/>
            </a:xfrm>
            <a:custGeom>
              <a:avLst/>
              <a:gdLst>
                <a:gd name="connsiteX0" fmla="*/ 117867 w 129055"/>
                <a:gd name="connsiteY0" fmla="*/ 68924 h 68923"/>
                <a:gd name="connsiteX1" fmla="*/ 22715 w 129055"/>
                <a:gd name="connsiteY1" fmla="*/ 68924 h 68923"/>
                <a:gd name="connsiteX2" fmla="*/ 1224 w 129055"/>
                <a:gd name="connsiteY2" fmla="*/ 57364 h 68923"/>
                <a:gd name="connsiteX3" fmla="*/ 8249 w 129055"/>
                <a:gd name="connsiteY3" fmla="*/ 34005 h 68923"/>
                <a:gd name="connsiteX4" fmla="*/ 38973 w 129055"/>
                <a:gd name="connsiteY4" fmla="*/ 3282 h 68923"/>
                <a:gd name="connsiteX5" fmla="*/ 54793 w 129055"/>
                <a:gd name="connsiteY5" fmla="*/ 3282 h 68923"/>
                <a:gd name="connsiteX6" fmla="*/ 54793 w 129055"/>
                <a:gd name="connsiteY6" fmla="*/ 19102 h 68923"/>
                <a:gd name="connsiteX7" fmla="*/ 27348 w 129055"/>
                <a:gd name="connsiteY7" fmla="*/ 46548 h 68923"/>
                <a:gd name="connsiteX8" fmla="*/ 117867 w 129055"/>
                <a:gd name="connsiteY8" fmla="*/ 46548 h 68923"/>
                <a:gd name="connsiteX9" fmla="*/ 129056 w 129055"/>
                <a:gd name="connsiteY9" fmla="*/ 57736 h 68923"/>
                <a:gd name="connsiteX10" fmla="*/ 117867 w 129055"/>
                <a:gd name="connsiteY10" fmla="*/ 68924 h 6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5" h="68923">
                  <a:moveTo>
                    <a:pt x="117867" y="68924"/>
                  </a:moveTo>
                  <a:lnTo>
                    <a:pt x="22715" y="68924"/>
                  </a:lnTo>
                  <a:cubicBezTo>
                    <a:pt x="7637" y="68924"/>
                    <a:pt x="2666" y="60839"/>
                    <a:pt x="1224" y="57364"/>
                  </a:cubicBezTo>
                  <a:cubicBezTo>
                    <a:pt x="-218" y="53890"/>
                    <a:pt x="-2414" y="44668"/>
                    <a:pt x="8249" y="34005"/>
                  </a:cubicBezTo>
                  <a:lnTo>
                    <a:pt x="38973" y="3282"/>
                  </a:lnTo>
                  <a:cubicBezTo>
                    <a:pt x="43343" y="-1094"/>
                    <a:pt x="50423" y="-1094"/>
                    <a:pt x="54793" y="3282"/>
                  </a:cubicBezTo>
                  <a:cubicBezTo>
                    <a:pt x="59163" y="7652"/>
                    <a:pt x="59163" y="14732"/>
                    <a:pt x="54793" y="19102"/>
                  </a:cubicBezTo>
                  <a:lnTo>
                    <a:pt x="27348" y="46548"/>
                  </a:lnTo>
                  <a:lnTo>
                    <a:pt x="117867" y="46548"/>
                  </a:lnTo>
                  <a:cubicBezTo>
                    <a:pt x="124052" y="46548"/>
                    <a:pt x="129056" y="51552"/>
                    <a:pt x="129056" y="57736"/>
                  </a:cubicBezTo>
                  <a:cubicBezTo>
                    <a:pt x="129056" y="63919"/>
                    <a:pt x="124052" y="68924"/>
                    <a:pt x="117867" y="68924"/>
                  </a:cubicBezTo>
                  <a:close/>
                </a:path>
              </a:pathLst>
            </a:custGeom>
            <a:solidFill>
              <a:schemeClr val="bg1"/>
            </a:solidFill>
            <a:ln w="381" cap="flat">
              <a:noFill/>
              <a:prstDash val="solid"/>
              <a:miter/>
            </a:ln>
          </p:spPr>
          <p:txBody>
            <a:bodyPr rtlCol="0" anchor="ctr"/>
            <a:lstStyle/>
            <a:p>
              <a:endParaRPr lang="zh-CN" altLang="en-US"/>
            </a:p>
          </p:txBody>
        </p:sp>
        <p:sp>
          <p:nvSpPr>
            <p:cNvPr id="37" name="任意多边形: 形状 36"/>
            <p:cNvSpPr/>
            <p:nvPr/>
          </p:nvSpPr>
          <p:spPr>
            <a:xfrm>
              <a:off x="3352141" y="2805340"/>
              <a:ext cx="229135" cy="68919"/>
            </a:xfrm>
            <a:custGeom>
              <a:avLst/>
              <a:gdLst>
                <a:gd name="connsiteX0" fmla="*/ 182242 w 229135"/>
                <a:gd name="connsiteY0" fmla="*/ 68920 h 68919"/>
                <a:gd name="connsiteX1" fmla="*/ 174332 w 229135"/>
                <a:gd name="connsiteY1" fmla="*/ 65642 h 68919"/>
                <a:gd name="connsiteX2" fmla="*/ 174332 w 229135"/>
                <a:gd name="connsiteY2" fmla="*/ 49822 h 68919"/>
                <a:gd name="connsiteX3" fmla="*/ 201788 w 229135"/>
                <a:gd name="connsiteY3" fmla="*/ 22376 h 68919"/>
                <a:gd name="connsiteX4" fmla="*/ 11188 w 229135"/>
                <a:gd name="connsiteY4" fmla="*/ 22376 h 68919"/>
                <a:gd name="connsiteX5" fmla="*/ 0 w 229135"/>
                <a:gd name="connsiteY5" fmla="*/ 11188 h 68919"/>
                <a:gd name="connsiteX6" fmla="*/ 11188 w 229135"/>
                <a:gd name="connsiteY6" fmla="*/ 0 h 68919"/>
                <a:gd name="connsiteX7" fmla="*/ 206421 w 229135"/>
                <a:gd name="connsiteY7" fmla="*/ 0 h 68919"/>
                <a:gd name="connsiteX8" fmla="*/ 227912 w 229135"/>
                <a:gd name="connsiteY8" fmla="*/ 11560 h 68919"/>
                <a:gd name="connsiteX9" fmla="*/ 220886 w 229135"/>
                <a:gd name="connsiteY9" fmla="*/ 34919 h 68919"/>
                <a:gd name="connsiteX10" fmla="*/ 190153 w 229135"/>
                <a:gd name="connsiteY10" fmla="*/ 65642 h 68919"/>
                <a:gd name="connsiteX11" fmla="*/ 182242 w 229135"/>
                <a:gd name="connsiteY11" fmla="*/ 68920 h 6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135" h="68919">
                  <a:moveTo>
                    <a:pt x="182242" y="68920"/>
                  </a:moveTo>
                  <a:cubicBezTo>
                    <a:pt x="179380" y="68920"/>
                    <a:pt x="176517" y="67827"/>
                    <a:pt x="174332" y="65642"/>
                  </a:cubicBezTo>
                  <a:cubicBezTo>
                    <a:pt x="169961" y="61272"/>
                    <a:pt x="169961" y="54192"/>
                    <a:pt x="174332" y="49822"/>
                  </a:cubicBezTo>
                  <a:lnTo>
                    <a:pt x="201788" y="22376"/>
                  </a:lnTo>
                  <a:lnTo>
                    <a:pt x="11188" y="22376"/>
                  </a:lnTo>
                  <a:cubicBezTo>
                    <a:pt x="5004" y="22376"/>
                    <a:pt x="0" y="17372"/>
                    <a:pt x="0" y="11188"/>
                  </a:cubicBezTo>
                  <a:cubicBezTo>
                    <a:pt x="0" y="5004"/>
                    <a:pt x="5004" y="0"/>
                    <a:pt x="11188" y="0"/>
                  </a:cubicBezTo>
                  <a:lnTo>
                    <a:pt x="206421" y="0"/>
                  </a:lnTo>
                  <a:cubicBezTo>
                    <a:pt x="221498" y="0"/>
                    <a:pt x="226469" y="8086"/>
                    <a:pt x="227912" y="11560"/>
                  </a:cubicBezTo>
                  <a:cubicBezTo>
                    <a:pt x="229354" y="15034"/>
                    <a:pt x="231550" y="24255"/>
                    <a:pt x="220886" y="34919"/>
                  </a:cubicBezTo>
                  <a:lnTo>
                    <a:pt x="190153" y="65642"/>
                  </a:lnTo>
                  <a:cubicBezTo>
                    <a:pt x="187967" y="67827"/>
                    <a:pt x="185104" y="68920"/>
                    <a:pt x="182242" y="68920"/>
                  </a:cubicBezTo>
                  <a:close/>
                </a:path>
              </a:pathLst>
            </a:custGeom>
            <a:solidFill>
              <a:schemeClr val="bg1"/>
            </a:solidFill>
            <a:ln w="381" cap="flat">
              <a:noFill/>
              <a:prstDash val="solid"/>
              <a:miter/>
            </a:ln>
          </p:spPr>
          <p:txBody>
            <a:bodyPr rtlCol="0" anchor="ctr"/>
            <a:lstStyle/>
            <a:p>
              <a:endParaRPr lang="zh-CN" altLang="en-US"/>
            </a:p>
          </p:txBody>
        </p:sp>
        <p:sp>
          <p:nvSpPr>
            <p:cNvPr id="38" name="任意多边形: 形状 37"/>
            <p:cNvSpPr/>
            <p:nvPr/>
          </p:nvSpPr>
          <p:spPr>
            <a:xfrm>
              <a:off x="3506905" y="2600532"/>
              <a:ext cx="187617" cy="187633"/>
            </a:xfrm>
            <a:custGeom>
              <a:avLst/>
              <a:gdLst>
                <a:gd name="connsiteX0" fmla="*/ 93798 w 187617"/>
                <a:gd name="connsiteY0" fmla="*/ 187633 h 187633"/>
                <a:gd name="connsiteX1" fmla="*/ 0 w 187617"/>
                <a:gd name="connsiteY1" fmla="*/ 93825 h 187633"/>
                <a:gd name="connsiteX2" fmla="*/ 93798 w 187617"/>
                <a:gd name="connsiteY2" fmla="*/ 0 h 187633"/>
                <a:gd name="connsiteX3" fmla="*/ 187618 w 187617"/>
                <a:gd name="connsiteY3" fmla="*/ 93825 h 187633"/>
                <a:gd name="connsiteX4" fmla="*/ 93798 w 187617"/>
                <a:gd name="connsiteY4" fmla="*/ 187633 h 187633"/>
                <a:gd name="connsiteX5" fmla="*/ 93798 w 187617"/>
                <a:gd name="connsiteY5" fmla="*/ 22376 h 187633"/>
                <a:gd name="connsiteX6" fmla="*/ 22376 w 187617"/>
                <a:gd name="connsiteY6" fmla="*/ 93825 h 187633"/>
                <a:gd name="connsiteX7" fmla="*/ 93798 w 187617"/>
                <a:gd name="connsiteY7" fmla="*/ 165257 h 187633"/>
                <a:gd name="connsiteX8" fmla="*/ 165242 w 187617"/>
                <a:gd name="connsiteY8" fmla="*/ 93825 h 187633"/>
                <a:gd name="connsiteX9" fmla="*/ 93798 w 187617"/>
                <a:gd name="connsiteY9" fmla="*/ 22376 h 18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617" h="187633">
                  <a:moveTo>
                    <a:pt x="93798" y="187633"/>
                  </a:moveTo>
                  <a:cubicBezTo>
                    <a:pt x="42075" y="187633"/>
                    <a:pt x="0" y="145547"/>
                    <a:pt x="0" y="93825"/>
                  </a:cubicBezTo>
                  <a:cubicBezTo>
                    <a:pt x="0" y="42086"/>
                    <a:pt x="42075" y="0"/>
                    <a:pt x="93798" y="0"/>
                  </a:cubicBezTo>
                  <a:cubicBezTo>
                    <a:pt x="145531" y="0"/>
                    <a:pt x="187618" y="42086"/>
                    <a:pt x="187618" y="93825"/>
                  </a:cubicBezTo>
                  <a:cubicBezTo>
                    <a:pt x="187618" y="145547"/>
                    <a:pt x="145531" y="187633"/>
                    <a:pt x="93798" y="187633"/>
                  </a:cubicBezTo>
                  <a:close/>
                  <a:moveTo>
                    <a:pt x="93798" y="22376"/>
                  </a:moveTo>
                  <a:cubicBezTo>
                    <a:pt x="54411" y="22376"/>
                    <a:pt x="22376" y="54421"/>
                    <a:pt x="22376" y="93825"/>
                  </a:cubicBezTo>
                  <a:cubicBezTo>
                    <a:pt x="22376" y="133202"/>
                    <a:pt x="54411" y="165257"/>
                    <a:pt x="93798" y="165257"/>
                  </a:cubicBezTo>
                  <a:cubicBezTo>
                    <a:pt x="133196" y="165257"/>
                    <a:pt x="165242" y="133202"/>
                    <a:pt x="165242" y="93825"/>
                  </a:cubicBezTo>
                  <a:cubicBezTo>
                    <a:pt x="165242" y="54421"/>
                    <a:pt x="133196" y="22376"/>
                    <a:pt x="93798" y="22376"/>
                  </a:cubicBezTo>
                  <a:close/>
                </a:path>
              </a:pathLst>
            </a:custGeom>
            <a:solidFill>
              <a:schemeClr val="bg1"/>
            </a:solidFill>
            <a:ln w="381" cap="flat">
              <a:noFill/>
              <a:prstDash val="solid"/>
              <a:miter/>
            </a:ln>
          </p:spPr>
          <p:txBody>
            <a:bodyPr rtlCol="0" anchor="ctr"/>
            <a:lstStyle/>
            <a:p>
              <a:endParaRPr lang="zh-CN" altLang="en-US"/>
            </a:p>
          </p:txBody>
        </p:sp>
        <p:sp>
          <p:nvSpPr>
            <p:cNvPr id="39" name="任意多边形: 形状 38"/>
            <p:cNvSpPr/>
            <p:nvPr/>
          </p:nvSpPr>
          <p:spPr>
            <a:xfrm>
              <a:off x="3588115" y="2642606"/>
              <a:ext cx="73727" cy="63374"/>
            </a:xfrm>
            <a:custGeom>
              <a:avLst/>
              <a:gdLst>
                <a:gd name="connsiteX0" fmla="*/ 62540 w 73727"/>
                <a:gd name="connsiteY0" fmla="*/ 63375 h 63374"/>
                <a:gd name="connsiteX1" fmla="*/ 11188 w 73727"/>
                <a:gd name="connsiteY1" fmla="*/ 63375 h 63374"/>
                <a:gd name="connsiteX2" fmla="*/ 0 w 73727"/>
                <a:gd name="connsiteY2" fmla="*/ 52187 h 63374"/>
                <a:gd name="connsiteX3" fmla="*/ 0 w 73727"/>
                <a:gd name="connsiteY3" fmla="*/ 11188 h 63374"/>
                <a:gd name="connsiteX4" fmla="*/ 11188 w 73727"/>
                <a:gd name="connsiteY4" fmla="*/ 0 h 63374"/>
                <a:gd name="connsiteX5" fmla="*/ 22376 w 73727"/>
                <a:gd name="connsiteY5" fmla="*/ 11188 h 63374"/>
                <a:gd name="connsiteX6" fmla="*/ 22376 w 73727"/>
                <a:gd name="connsiteY6" fmla="*/ 40999 h 63374"/>
                <a:gd name="connsiteX7" fmla="*/ 62540 w 73727"/>
                <a:gd name="connsiteY7" fmla="*/ 40999 h 63374"/>
                <a:gd name="connsiteX8" fmla="*/ 73728 w 73727"/>
                <a:gd name="connsiteY8" fmla="*/ 52187 h 63374"/>
                <a:gd name="connsiteX9" fmla="*/ 62540 w 73727"/>
                <a:gd name="connsiteY9" fmla="*/ 63375 h 6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27" h="63374">
                  <a:moveTo>
                    <a:pt x="62540" y="63375"/>
                  </a:moveTo>
                  <a:lnTo>
                    <a:pt x="11188" y="63375"/>
                  </a:lnTo>
                  <a:cubicBezTo>
                    <a:pt x="5005" y="63375"/>
                    <a:pt x="0" y="58371"/>
                    <a:pt x="0" y="52187"/>
                  </a:cubicBezTo>
                  <a:lnTo>
                    <a:pt x="0" y="11188"/>
                  </a:lnTo>
                  <a:cubicBezTo>
                    <a:pt x="0" y="5004"/>
                    <a:pt x="5005" y="0"/>
                    <a:pt x="11188" y="0"/>
                  </a:cubicBezTo>
                  <a:cubicBezTo>
                    <a:pt x="17373" y="0"/>
                    <a:pt x="22376" y="5004"/>
                    <a:pt x="22376" y="11188"/>
                  </a:cubicBezTo>
                  <a:lnTo>
                    <a:pt x="22376" y="40999"/>
                  </a:lnTo>
                  <a:lnTo>
                    <a:pt x="62540" y="40999"/>
                  </a:lnTo>
                  <a:cubicBezTo>
                    <a:pt x="68724" y="40999"/>
                    <a:pt x="73728" y="46003"/>
                    <a:pt x="73728" y="52187"/>
                  </a:cubicBezTo>
                  <a:cubicBezTo>
                    <a:pt x="73728" y="58371"/>
                    <a:pt x="68724" y="63375"/>
                    <a:pt x="62540" y="63375"/>
                  </a:cubicBezTo>
                  <a:close/>
                </a:path>
              </a:pathLst>
            </a:custGeom>
            <a:solidFill>
              <a:schemeClr val="bg1"/>
            </a:solidFill>
            <a:ln w="381" cap="flat">
              <a:noFill/>
              <a:prstDash val="solid"/>
              <a:miter/>
            </a:ln>
          </p:spPr>
          <p:txBody>
            <a:bodyPr rtlCol="0" anchor="ctr"/>
            <a:lstStyle/>
            <a:p>
              <a:endParaRPr lang="zh-CN" altLang="en-US"/>
            </a:p>
          </p:txBody>
        </p:sp>
      </p:grpSp>
      <p:sp>
        <p:nvSpPr>
          <p:cNvPr id="41" name="textbox 660"/>
          <p:cNvSpPr/>
          <p:nvPr/>
        </p:nvSpPr>
        <p:spPr>
          <a:xfrm>
            <a:off x="1039456" y="5821905"/>
            <a:ext cx="1303302" cy="443865"/>
          </a:xfrm>
          <a:prstGeom prst="roundRect">
            <a:avLst>
              <a:gd name="adj" fmla="val 50000"/>
            </a:avLst>
          </a:prstGeom>
          <a:gradFill>
            <a:gsLst>
              <a:gs pos="30000">
                <a:srgbClr val="033461"/>
              </a:gs>
              <a:gs pos="100000">
                <a:srgbClr val="044886"/>
              </a:gs>
            </a:gsLst>
            <a:lin ang="10800000" scaled="0"/>
          </a:gradFill>
          <a:ln w="0" cap="flat">
            <a:solidFill>
              <a:schemeClr val="bg1"/>
            </a:solidFill>
            <a:prstDash val="solid"/>
            <a:miter lim="0"/>
          </a:ln>
        </p:spPr>
        <p:txBody>
          <a:bodyPr vert="horz" wrap="square" lIns="0" tIns="0" rIns="0" bIns="0" anchor="ctr"/>
          <a:lstStyle/>
          <a:p>
            <a:pPr algn="ctr" rtl="0" eaLnBrk="0">
              <a:lnSpc>
                <a:spcPct val="99000"/>
              </a:lnSpc>
              <a:spcBef>
                <a:spcPts val="5"/>
              </a:spcBef>
            </a:pPr>
            <a:r>
              <a:rPr sz="14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Step</a:t>
            </a:r>
            <a:r>
              <a:rPr sz="140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400" kern="0" spc="8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01</a:t>
            </a:r>
            <a:endParaRPr sz="140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42" name="textbox 660"/>
          <p:cNvSpPr/>
          <p:nvPr/>
        </p:nvSpPr>
        <p:spPr>
          <a:xfrm>
            <a:off x="2802295" y="5821905"/>
            <a:ext cx="1303302" cy="443865"/>
          </a:xfrm>
          <a:prstGeom prst="roundRect">
            <a:avLst>
              <a:gd name="adj" fmla="val 50000"/>
            </a:avLst>
          </a:prstGeom>
          <a:gradFill>
            <a:gsLst>
              <a:gs pos="30000">
                <a:srgbClr val="ED1B24"/>
              </a:gs>
              <a:gs pos="100000">
                <a:srgbClr val="970309"/>
              </a:gs>
            </a:gsLst>
            <a:lin ang="10800000" scaled="0"/>
          </a:gradFill>
          <a:ln w="0" cap="flat">
            <a:solidFill>
              <a:schemeClr val="bg1"/>
            </a:solidFill>
            <a:prstDash val="solid"/>
            <a:miter lim="0"/>
          </a:ln>
        </p:spPr>
        <p:txBody>
          <a:bodyPr vert="horz" wrap="square" lIns="0" tIns="0" rIns="0" bIns="0" anchor="ctr"/>
          <a:lstStyle/>
          <a:p>
            <a:pPr algn="ctr" rtl="0" eaLnBrk="0">
              <a:lnSpc>
                <a:spcPct val="99000"/>
              </a:lnSpc>
              <a:spcBef>
                <a:spcPts val="5"/>
              </a:spcBef>
            </a:pPr>
            <a:r>
              <a:rPr sz="14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Step</a:t>
            </a:r>
            <a:r>
              <a:rPr sz="140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lang="en-US" sz="1400" kern="0" spc="8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02</a:t>
            </a:r>
            <a:endParaRPr sz="140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43" name="textbox 660"/>
          <p:cNvSpPr/>
          <p:nvPr/>
        </p:nvSpPr>
        <p:spPr>
          <a:xfrm>
            <a:off x="4565135" y="5821905"/>
            <a:ext cx="1303302" cy="443865"/>
          </a:xfrm>
          <a:prstGeom prst="roundRect">
            <a:avLst>
              <a:gd name="adj" fmla="val 50000"/>
            </a:avLst>
          </a:prstGeom>
          <a:gradFill>
            <a:gsLst>
              <a:gs pos="30000">
                <a:srgbClr val="033461"/>
              </a:gs>
              <a:gs pos="100000">
                <a:srgbClr val="044886"/>
              </a:gs>
            </a:gsLst>
            <a:lin ang="10800000" scaled="0"/>
          </a:gradFill>
          <a:ln w="0" cap="flat">
            <a:solidFill>
              <a:schemeClr val="bg1"/>
            </a:solidFill>
            <a:prstDash val="solid"/>
            <a:miter lim="0"/>
          </a:ln>
        </p:spPr>
        <p:txBody>
          <a:bodyPr vert="horz" wrap="square" lIns="0" tIns="0" rIns="0" bIns="0" anchor="ctr"/>
          <a:lstStyle/>
          <a:p>
            <a:pPr algn="ctr" rtl="0" eaLnBrk="0">
              <a:lnSpc>
                <a:spcPct val="99000"/>
              </a:lnSpc>
              <a:spcBef>
                <a:spcPts val="5"/>
              </a:spcBef>
            </a:pPr>
            <a:r>
              <a:rPr sz="1400" kern="0" spc="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Step</a:t>
            </a:r>
            <a:r>
              <a:rPr sz="140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lang="en-US" sz="1400" kern="0" spc="8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03</a:t>
            </a:r>
            <a:endParaRPr sz="1400" dirty="0">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2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36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WHAT IF THE</a:t>
            </a:r>
            <a:endParaRPr kumimoji="0" lang="en-US" sz="36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sz="36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TRANSACTION FAILS?</a:t>
            </a: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8"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文本框 1"/>
          <p:cNvSpPr txBox="1"/>
          <p:nvPr/>
        </p:nvSpPr>
        <p:spPr>
          <a:xfrm>
            <a:off x="556541" y="2239443"/>
            <a:ext cx="5744918" cy="796115"/>
          </a:xfrm>
          <a:prstGeom prst="rect">
            <a:avLst/>
          </a:prstGeom>
          <a:noFill/>
        </p:spPr>
        <p:txBody>
          <a:bodyPr wrap="square">
            <a:sp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As we have a trading accuracy of up to 99.6%, it's very unlikely that a trade would lose, however if it does we go by a 5 phase plan to trade again for a higher percentage to cover any losses:</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graphicFrame>
        <p:nvGraphicFramePr>
          <p:cNvPr id="4" name="table 700"/>
          <p:cNvGraphicFramePr>
            <a:graphicFrameLocks noGrp="1"/>
          </p:cNvGraphicFramePr>
          <p:nvPr/>
        </p:nvGraphicFramePr>
        <p:xfrm>
          <a:off x="333374" y="3430906"/>
          <a:ext cx="5331446" cy="1443970"/>
        </p:xfrm>
        <a:graphic>
          <a:graphicData uri="http://schemas.openxmlformats.org/drawingml/2006/table">
            <a:tbl>
              <a:tblPr/>
              <a:tblGrid>
                <a:gridCol w="892965"/>
                <a:gridCol w="888237"/>
                <a:gridCol w="886886"/>
                <a:gridCol w="887561"/>
                <a:gridCol w="888237"/>
                <a:gridCol w="887560"/>
              </a:tblGrid>
              <a:tr h="556308">
                <a:tc>
                  <a:txBody>
                    <a:bodyPr/>
                    <a:lstStyle/>
                    <a:p>
                      <a:pPr algn="l" rtl="0" eaLnBrk="0">
                        <a:lnSpc>
                          <a:spcPct val="127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80670" algn="l" rtl="0" eaLnBrk="0">
                        <a:lnSpc>
                          <a:spcPct val="75000"/>
                        </a:lnSpc>
                        <a:spcBef>
                          <a:spcPts val="5"/>
                        </a:spcBef>
                      </a:pP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Funds</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1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algn="l" rtl="0" eaLnBrk="0">
                        <a:lnSpc>
                          <a:spcPct val="8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3939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1</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1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algn="l" rtl="0" eaLnBrk="0">
                        <a:lnSpc>
                          <a:spcPct val="8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860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2</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1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algn="l" rtl="0" eaLnBrk="0">
                        <a:lnSpc>
                          <a:spcPct val="8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87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3</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1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algn="l" rtl="0" eaLnBrk="0">
                        <a:lnSpc>
                          <a:spcPct val="8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606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 4</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1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algn="l" rtl="0" eaLnBrk="0">
                        <a:lnSpc>
                          <a:spcPct val="8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23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5</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r>
              <a:tr h="443831">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3215" algn="l" rtl="0" eaLnBrk="0">
                        <a:lnSpc>
                          <a:spcPts val="785"/>
                        </a:lnSpc>
                        <a:spcBef>
                          <a:spcPts val="0"/>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$605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72745" algn="l" rtl="0" eaLnBrk="0">
                        <a:lnSpc>
                          <a:spcPts val="785"/>
                        </a:lnSpc>
                        <a:spcBef>
                          <a:spcPts val="0"/>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58140" algn="l" rtl="0" eaLnBrk="0">
                        <a:lnSpc>
                          <a:spcPts val="785"/>
                        </a:lnSpc>
                        <a:spcBef>
                          <a:spcPts val="0"/>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6075" algn="l" rtl="0" eaLnBrk="0">
                        <a:lnSpc>
                          <a:spcPts val="785"/>
                        </a:lnSpc>
                        <a:spcBef>
                          <a:spcPts val="0"/>
                        </a:spcBef>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5280" algn="l" rtl="0" eaLnBrk="0">
                        <a:lnSpc>
                          <a:spcPts val="785"/>
                        </a:lnSpc>
                        <a:spcBef>
                          <a:spcPts val="0"/>
                        </a:spcBef>
                      </a:pPr>
                      <a:r>
                        <a:rPr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$135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8770" algn="l" rtl="0" eaLnBrk="0">
                        <a:lnSpc>
                          <a:spcPts val="785"/>
                        </a:lnSpc>
                        <a:spcBef>
                          <a:spcPts val="0"/>
                        </a:spcBef>
                      </a:pPr>
                      <a:r>
                        <a:rPr sz="1000" kern="0" spc="6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$405</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r>
              <a:tr h="443831">
                <a:tc>
                  <a:txBody>
                    <a:bodyPr/>
                    <a:lstStyle/>
                    <a:p>
                      <a:pPr algn="l" rtl="0" eaLnBrk="0">
                        <a:lnSpc>
                          <a:spcPct val="101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algn="l" rtl="0" eaLnBrk="0">
                        <a:lnSpc>
                          <a:spcPct val="6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6230" algn="l" rtl="0" eaLnBrk="0">
                        <a:lnSpc>
                          <a:spcPct val="76000"/>
                        </a:lnSpc>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Profit</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6550" algn="l" rtl="0" eaLnBrk="0">
                        <a:lnSpc>
                          <a:spcPts val="785"/>
                        </a:lnSpc>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6550" algn="l" rtl="0" eaLnBrk="0">
                        <a:lnSpc>
                          <a:spcPts val="785"/>
                        </a:lnSpc>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4.75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9565" algn="l" rtl="0" eaLnBrk="0">
                        <a:lnSpc>
                          <a:spcPts val="785"/>
                        </a:lnSpc>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9.25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2420" algn="l" rtl="0" eaLnBrk="0">
                        <a:lnSpc>
                          <a:spcPts val="785"/>
                        </a:lnSpc>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22.75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2420" algn="l" rtl="0" eaLnBrk="0">
                        <a:lnSpc>
                          <a:spcPts val="785"/>
                        </a:lnSpc>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63.25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r>
            </a:tbl>
          </a:graphicData>
        </a:graphic>
      </p:graphicFrame>
      <p:sp>
        <p:nvSpPr>
          <p:cNvPr id="5" name="textbox 702"/>
          <p:cNvSpPr/>
          <p:nvPr/>
        </p:nvSpPr>
        <p:spPr>
          <a:xfrm rot="16200000">
            <a:off x="5448452" y="3790673"/>
            <a:ext cx="1456132" cy="736600"/>
          </a:xfrm>
          <a:prstGeom prst="roundRect">
            <a:avLst>
              <a:gd name="adj" fmla="val 3871"/>
            </a:avLst>
          </a:prstGeom>
          <a:gradFill>
            <a:gsLst>
              <a:gs pos="0">
                <a:srgbClr val="970309"/>
              </a:gs>
              <a:gs pos="100000">
                <a:srgbClr val="ED1B24"/>
              </a:gs>
            </a:gsLst>
            <a:lin ang="10800000" scaled="0"/>
          </a:gradFill>
          <a:ln w="22225" cap="flat">
            <a:solidFill>
              <a:srgbClr val="F1F1F1"/>
            </a:solidFill>
            <a:prstDash val="solid"/>
            <a:miter lim="0"/>
          </a:ln>
        </p:spPr>
        <p:txBody>
          <a:bodyPr vert="horz" wrap="square" lIns="0" tIns="0" rIns="0" bIns="0"/>
          <a:lstStyle/>
          <a:p>
            <a:pPr algn="l" rtl="0" eaLnBrk="0">
              <a:lnSpc>
                <a:spcPct val="140000"/>
              </a:lnSpc>
            </a:pP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433070" algn="l" rtl="0" eaLnBrk="0">
              <a:lnSpc>
                <a:spcPct val="76000"/>
              </a:lnSpc>
            </a:pPr>
            <a:r>
              <a:rPr sz="1200" kern="0" spc="-4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UNIT</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288290" algn="l" rtl="0" eaLnBrk="0">
              <a:lnSpc>
                <a:spcPct val="94000"/>
              </a:lnSpc>
              <a:spcBef>
                <a:spcPts val="85"/>
              </a:spcBef>
            </a:pPr>
            <a:r>
              <a:rPr sz="1200" kern="0" spc="-3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LEVEL 01</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graphicFrame>
        <p:nvGraphicFramePr>
          <p:cNvPr id="6" name="table 700"/>
          <p:cNvGraphicFramePr>
            <a:graphicFrameLocks noGrp="1"/>
          </p:cNvGraphicFramePr>
          <p:nvPr/>
        </p:nvGraphicFramePr>
        <p:xfrm>
          <a:off x="333374" y="5074164"/>
          <a:ext cx="5331446" cy="1443970"/>
        </p:xfrm>
        <a:graphic>
          <a:graphicData uri="http://schemas.openxmlformats.org/drawingml/2006/table">
            <a:tbl>
              <a:tblPr/>
              <a:tblGrid>
                <a:gridCol w="892965"/>
                <a:gridCol w="888237"/>
                <a:gridCol w="886886"/>
                <a:gridCol w="887561"/>
                <a:gridCol w="888237"/>
                <a:gridCol w="887560"/>
              </a:tblGrid>
              <a:tr h="556308">
                <a:tc>
                  <a:txBody>
                    <a:bodyPr/>
                    <a:lstStyle/>
                    <a:p>
                      <a:pPr algn="l" rtl="0" eaLnBrk="0">
                        <a:lnSpc>
                          <a:spcPct val="127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80670" algn="l" rtl="0" eaLnBrk="0">
                        <a:lnSpc>
                          <a:spcPct val="75000"/>
                        </a:lnSpc>
                        <a:spcBef>
                          <a:spcPts val="5"/>
                        </a:spcBef>
                      </a:pP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Funds</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4003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1</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23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2</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3114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3</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669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 4</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87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5</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r>
              <a:tr h="443831">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8770" algn="l" rtl="0" eaLnBrk="0">
                        <a:lnSpc>
                          <a:spcPts val="785"/>
                        </a:lnSpc>
                        <a:spcBef>
                          <a:spcPts val="5"/>
                        </a:spcBef>
                      </a:pPr>
                      <a:r>
                        <a:rPr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$1210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53695" algn="l" rtl="0" eaLnBrk="0">
                        <a:lnSpc>
                          <a:spcPts val="785"/>
                        </a:lnSpc>
                        <a:spcBef>
                          <a:spcPts val="5"/>
                        </a:spcBef>
                      </a:pPr>
                      <a:r>
                        <a:rPr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4805" algn="l" rtl="0" eaLnBrk="0">
                        <a:lnSpc>
                          <a:spcPts val="785"/>
                        </a:lnSpc>
                        <a:spcBef>
                          <a:spcPts val="5"/>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4170" algn="l" rtl="0" eaLnBrk="0">
                        <a:lnSpc>
                          <a:spcPts val="785"/>
                        </a:lnSpc>
                        <a:spcBef>
                          <a:spcPts val="5"/>
                        </a:spcBef>
                      </a:pPr>
                      <a:r>
                        <a:rPr sz="1000" kern="0" spc="6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$90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1945" algn="l" rtl="0" eaLnBrk="0">
                        <a:lnSpc>
                          <a:spcPts val="785"/>
                        </a:lnSpc>
                        <a:spcBef>
                          <a:spcPts val="5"/>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$270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1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0200" algn="l" rtl="0" eaLnBrk="0">
                        <a:lnSpc>
                          <a:spcPts val="785"/>
                        </a:lnSpc>
                        <a:spcBef>
                          <a:spcPts val="5"/>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$810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r>
              <a:tr h="443831">
                <a:tc>
                  <a:txBody>
                    <a:bodyPr/>
                    <a:lstStyle/>
                    <a:p>
                      <a:pPr algn="l" rtl="0" eaLnBrk="0">
                        <a:lnSpc>
                          <a:spcPct val="101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algn="l" rtl="0" eaLnBrk="0">
                        <a:lnSpc>
                          <a:spcPct val="9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6230" algn="l" rtl="0" eaLnBrk="0">
                        <a:lnSpc>
                          <a:spcPct val="77000"/>
                        </a:lnSpc>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Profit</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73380" algn="l" rtl="0" eaLnBrk="0">
                        <a:lnSpc>
                          <a:spcPts val="785"/>
                        </a:lnSpc>
                        <a:spcBef>
                          <a:spcPts val="0"/>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6.5</a:t>
                      </a:r>
                      <a:endPar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66395" algn="l" rtl="0" eaLnBrk="0">
                        <a:lnSpc>
                          <a:spcPts val="785"/>
                        </a:lnSpc>
                        <a:spcBef>
                          <a:spcPts val="0"/>
                        </a:spcBef>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9.5</a:t>
                      </a:r>
                      <a:endParaRPr lang="en-US"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9885" algn="l" rtl="0" eaLnBrk="0">
                        <a:lnSpc>
                          <a:spcPts val="785"/>
                        </a:lnSpc>
                        <a:spcBef>
                          <a:spcPts val="0"/>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18.5</a:t>
                      </a:r>
                      <a:endPar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9885" algn="l" rtl="0" eaLnBrk="0">
                        <a:lnSpc>
                          <a:spcPts val="785"/>
                        </a:lnSpc>
                        <a:spcBef>
                          <a:spcPts val="0"/>
                        </a:spcBef>
                      </a:pPr>
                      <a:r>
                        <a:rPr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45.5</a:t>
                      </a:r>
                      <a:endParaRPr lang="en-US" sz="1000" kern="0" spc="3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4645" algn="l" rtl="0" eaLnBrk="0">
                        <a:lnSpc>
                          <a:spcPts val="785"/>
                        </a:lnSpc>
                        <a:spcBef>
                          <a:spcPts val="0"/>
                        </a:spcBef>
                      </a:pPr>
                      <a:r>
                        <a:rPr sz="1000" kern="0" spc="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a:t>
                      </a:r>
                      <a:r>
                        <a:rPr lang="en-US" sz="1000" kern="0" spc="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26.5</a:t>
                      </a:r>
                      <a:endParaRPr lang="en-US" sz="1000" kern="0" spc="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r>
            </a:tbl>
          </a:graphicData>
        </a:graphic>
      </p:graphicFrame>
      <p:sp>
        <p:nvSpPr>
          <p:cNvPr id="7" name="textbox 702"/>
          <p:cNvSpPr/>
          <p:nvPr/>
        </p:nvSpPr>
        <p:spPr>
          <a:xfrm rot="16200000">
            <a:off x="5448452" y="5433931"/>
            <a:ext cx="1456132" cy="736600"/>
          </a:xfrm>
          <a:prstGeom prst="roundRect">
            <a:avLst>
              <a:gd name="adj" fmla="val 3871"/>
            </a:avLst>
          </a:prstGeom>
          <a:gradFill>
            <a:gsLst>
              <a:gs pos="0">
                <a:srgbClr val="970309"/>
              </a:gs>
              <a:gs pos="100000">
                <a:srgbClr val="ED1B24"/>
              </a:gs>
            </a:gsLst>
            <a:lin ang="10800000" scaled="0"/>
          </a:gradFill>
          <a:ln w="22225" cap="flat">
            <a:solidFill>
              <a:srgbClr val="F1F1F1"/>
            </a:solidFill>
            <a:prstDash val="solid"/>
            <a:miter lim="0"/>
          </a:ln>
        </p:spPr>
        <p:txBody>
          <a:bodyPr vert="horz" wrap="square" lIns="0" tIns="0" rIns="0" bIns="0"/>
          <a:lstStyle/>
          <a:p>
            <a:pPr algn="l" rtl="0" eaLnBrk="0">
              <a:lnSpc>
                <a:spcPct val="140000"/>
              </a:lnSpc>
            </a:pP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433070" algn="l" rtl="0" eaLnBrk="0">
              <a:lnSpc>
                <a:spcPct val="76000"/>
              </a:lnSpc>
            </a:pPr>
            <a:r>
              <a:rPr sz="1200" kern="0" spc="-4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UNIT</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288290" algn="l" rtl="0" eaLnBrk="0">
              <a:lnSpc>
                <a:spcPct val="94000"/>
              </a:lnSpc>
              <a:spcBef>
                <a:spcPts val="85"/>
              </a:spcBef>
            </a:pPr>
            <a:r>
              <a:rPr sz="1200" kern="0" spc="-3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LEVEL 0</a:t>
            </a:r>
            <a:r>
              <a:rPr lang="en-US" sz="1200" kern="0" spc="-3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2</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graphicFrame>
        <p:nvGraphicFramePr>
          <p:cNvPr id="8" name="table 700"/>
          <p:cNvGraphicFramePr>
            <a:graphicFrameLocks noGrp="1"/>
          </p:cNvGraphicFramePr>
          <p:nvPr/>
        </p:nvGraphicFramePr>
        <p:xfrm>
          <a:off x="333374" y="6717105"/>
          <a:ext cx="5331446" cy="1443970"/>
        </p:xfrm>
        <a:graphic>
          <a:graphicData uri="http://schemas.openxmlformats.org/drawingml/2006/table">
            <a:tbl>
              <a:tblPr/>
              <a:tblGrid>
                <a:gridCol w="892965"/>
                <a:gridCol w="888237"/>
                <a:gridCol w="886886"/>
                <a:gridCol w="887561"/>
                <a:gridCol w="888237"/>
                <a:gridCol w="887560"/>
              </a:tblGrid>
              <a:tr h="556308">
                <a:tc>
                  <a:txBody>
                    <a:bodyPr/>
                    <a:lstStyle/>
                    <a:p>
                      <a:pPr algn="l" rtl="0" eaLnBrk="0">
                        <a:lnSpc>
                          <a:spcPct val="127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80670" algn="l" rtl="0" eaLnBrk="0">
                        <a:lnSpc>
                          <a:spcPct val="75000"/>
                        </a:lnSpc>
                        <a:spcBef>
                          <a:spcPts val="5"/>
                        </a:spcBef>
                      </a:pP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Funds</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4003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1</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23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2</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3114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2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3</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6695"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 4</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c>
                  <a:txBody>
                    <a:bodyPr/>
                    <a:lstStyle/>
                    <a:p>
                      <a:pPr algn="l" rtl="0" eaLnBrk="0">
                        <a:lnSpc>
                          <a:spcPct val="112000"/>
                        </a:lnSpc>
                      </a:pPr>
                      <a:endParaRPr sz="1050" dirty="0">
                        <a:latin typeface="OPPOSans H" panose="00020600040101010101" charset="-122"/>
                        <a:ea typeface="OPPOSans H" panose="00020600040101010101" charset="-122"/>
                        <a:cs typeface="Arial" panose="020B0604020202020204"/>
                        <a:sym typeface="OPPOSans H" panose="00020600040101010101" charset="-122"/>
                      </a:endParaRPr>
                    </a:p>
                    <a:p>
                      <a:pPr marL="229870" algn="l" rtl="0" eaLnBrk="0">
                        <a:lnSpc>
                          <a:spcPct val="94000"/>
                        </a:lnSpc>
                      </a:pP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Phase</a:t>
                      </a:r>
                      <a:r>
                        <a:rPr sz="1050" kern="0" spc="-3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 </a:t>
                      </a:r>
                      <a:r>
                        <a:rPr sz="105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H" panose="00020600040101010101" charset="-122"/>
                        </a:rPr>
                        <a:t>5</a:t>
                      </a:r>
                      <a:endParaRPr sz="1050" dirty="0">
                        <a:latin typeface="OPPOSans H" panose="00020600040101010101" charset="-122"/>
                        <a:ea typeface="OPPOSans H" panose="00020600040101010101" charset="-122"/>
                        <a:cs typeface="Arial" panose="020B0604020202020204"/>
                        <a:sym typeface="OPPOSans H"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44886"/>
                    </a:solidFill>
                  </a:tcPr>
                </a:tc>
              </a:tr>
              <a:tr h="443831">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00355" algn="l" rtl="0" eaLnBrk="0">
                        <a:lnSpc>
                          <a:spcPts val="785"/>
                        </a:lnSpc>
                        <a:spcBef>
                          <a:spcPts val="5"/>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$3630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4170" algn="l" rtl="0" eaLnBrk="0">
                        <a:lnSpc>
                          <a:spcPts val="785"/>
                        </a:lnSpc>
                        <a:spcBef>
                          <a:spcPts val="5"/>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2900" algn="l" rtl="0" eaLnBrk="0">
                        <a:lnSpc>
                          <a:spcPts val="785"/>
                        </a:lnSpc>
                        <a:spcBef>
                          <a:spcPts val="5"/>
                        </a:spcBef>
                      </a:pPr>
                      <a:r>
                        <a:rPr sz="1000" kern="0" spc="6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$90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0040" algn="l" rtl="0" eaLnBrk="0">
                        <a:lnSpc>
                          <a:spcPts val="785"/>
                        </a:lnSpc>
                        <a:spcBef>
                          <a:spcPts val="5"/>
                        </a:spcBef>
                      </a:pPr>
                      <a:r>
                        <a:rPr sz="1000" kern="0" spc="5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$270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9565" algn="l" rtl="0" eaLnBrk="0">
                        <a:lnSpc>
                          <a:spcPts val="785"/>
                        </a:lnSpc>
                        <a:spcBef>
                          <a:spcPts val="5"/>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$810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00990" algn="l" rtl="0" eaLnBrk="0">
                        <a:lnSpc>
                          <a:spcPts val="785"/>
                        </a:lnSpc>
                        <a:spcBef>
                          <a:spcPts val="5"/>
                        </a:spcBef>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$1800</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r>
              <a:tr h="443831">
                <a:tc>
                  <a:txBody>
                    <a:bodyPr/>
                    <a:lstStyle/>
                    <a:p>
                      <a:pPr algn="l" rtl="0" eaLnBrk="0">
                        <a:lnSpc>
                          <a:spcPct val="102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16230" algn="l" rtl="0" eaLnBrk="0">
                        <a:lnSpc>
                          <a:spcPct val="77000"/>
                        </a:lnSpc>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Profit</a:t>
                      </a: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a:noFill/>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57505" algn="l" rtl="0" eaLnBrk="0">
                        <a:lnSpc>
                          <a:spcPts val="785"/>
                        </a:lnSpc>
                        <a:spcBef>
                          <a:spcPts val="5"/>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19.5</a:t>
                      </a:r>
                      <a:endPar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8615" algn="l" rtl="0" eaLnBrk="0">
                        <a:lnSpc>
                          <a:spcPts val="785"/>
                        </a:lnSpc>
                        <a:spcBef>
                          <a:spcPts val="5"/>
                        </a:spcBef>
                      </a:pPr>
                      <a:r>
                        <a:rPr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28.5</a:t>
                      </a:r>
                      <a:endParaRPr lang="en-US" sz="1000" kern="0" spc="2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46075" algn="l" rtl="0" eaLnBrk="0">
                        <a:lnSpc>
                          <a:spcPts val="785"/>
                        </a:lnSpc>
                        <a:spcBef>
                          <a:spcPts val="5"/>
                        </a:spcBef>
                      </a:pPr>
                      <a:r>
                        <a:rPr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55.5</a:t>
                      </a:r>
                      <a:endParaRPr lang="en-US" sz="1000" kern="0" spc="4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35915" algn="l" rtl="0" eaLnBrk="0">
                        <a:lnSpc>
                          <a:spcPts val="785"/>
                        </a:lnSpc>
                        <a:spcBef>
                          <a:spcPts val="5"/>
                        </a:spcBef>
                      </a:pPr>
                      <a:r>
                        <a:rPr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$1</a:t>
                      </a:r>
                      <a:r>
                        <a:rPr lang="en-US"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36.5</a:t>
                      </a:r>
                      <a:endParaRPr lang="en-US"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c>
                  <a:txBody>
                    <a:bodyPr/>
                    <a:lstStyle/>
                    <a:p>
                      <a:pPr algn="l" rtl="0" eaLnBrk="0">
                        <a:lnSpc>
                          <a:spcPct val="100000"/>
                        </a:lnSpc>
                      </a:pPr>
                      <a:endParaRPr sz="100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p>
                      <a:pPr marL="329565" algn="l" rtl="0" eaLnBrk="0">
                        <a:lnSpc>
                          <a:spcPts val="785"/>
                        </a:lnSpc>
                        <a:spcBef>
                          <a:spcPts val="5"/>
                        </a:spcBef>
                      </a:pPr>
                      <a:r>
                        <a:rPr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a:t>
                      </a:r>
                      <a:r>
                        <a:rPr lang="en-US"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rPr>
                        <a:t>379.5</a:t>
                      </a:r>
                      <a:endParaRPr lang="en-US" sz="1000" kern="0" spc="10" dirty="0">
                        <a:solidFill>
                          <a:schemeClr val="tx1"/>
                        </a:solidFill>
                        <a:latin typeface="OPPOSans R" panose="00020600040101010101" charset="-122"/>
                        <a:ea typeface="OPPOSans R" panose="00020600040101010101" charset="-122"/>
                        <a:cs typeface="Arial" panose="020B0604020202020204"/>
                        <a:sym typeface="OPPOSans R" panose="00020600040101010101" charset="-122"/>
                      </a:endParaRPr>
                    </a:p>
                  </a:txBody>
                  <a:tcPr marL="0" marR="0" marT="0" marB="0">
                    <a:lnL w="12700" cap="flat" cmpd="sng" algn="ctr">
                      <a:solidFill>
                        <a:srgbClr val="FFFFFF"/>
                      </a:solidFill>
                      <a:prstDash val="solid"/>
                      <a:round/>
                      <a:headEnd type="none" w="med" len="med"/>
                      <a:tailEnd type="none" w="med" len="med"/>
                    </a:lnL>
                    <a:lnR>
                      <a:noFill/>
                    </a:lnR>
                    <a:lnT w="6350" cap="flat" cmpd="sng" algn="ctr">
                      <a:solidFill>
                        <a:schemeClr val="bg1">
                          <a:lumMod val="85000"/>
                        </a:schemeClr>
                      </a:solidFill>
                      <a:prstDash val="sysDash"/>
                      <a:round/>
                      <a:headEnd type="none" w="med" len="med"/>
                      <a:tailEnd type="none" w="med" len="med"/>
                    </a:lnT>
                    <a:lnB w="19050" cap="flat" cmpd="sng" algn="ctr">
                      <a:solidFill>
                        <a:srgbClr val="044886"/>
                      </a:solidFill>
                      <a:prstDash val="solid"/>
                      <a:round/>
                      <a:headEnd type="none" w="med" len="med"/>
                      <a:tailEnd type="none" w="med" len="med"/>
                    </a:lnB>
                    <a:solidFill>
                      <a:schemeClr val="bg1"/>
                    </a:solidFill>
                  </a:tcPr>
                </a:tc>
              </a:tr>
            </a:tbl>
          </a:graphicData>
        </a:graphic>
      </p:graphicFrame>
      <p:sp>
        <p:nvSpPr>
          <p:cNvPr id="9" name="textbox 702"/>
          <p:cNvSpPr/>
          <p:nvPr/>
        </p:nvSpPr>
        <p:spPr>
          <a:xfrm rot="16200000">
            <a:off x="5448452" y="7076872"/>
            <a:ext cx="1456132" cy="736600"/>
          </a:xfrm>
          <a:prstGeom prst="roundRect">
            <a:avLst>
              <a:gd name="adj" fmla="val 3871"/>
            </a:avLst>
          </a:prstGeom>
          <a:gradFill>
            <a:gsLst>
              <a:gs pos="0">
                <a:srgbClr val="970309"/>
              </a:gs>
              <a:gs pos="100000">
                <a:srgbClr val="ED1B24"/>
              </a:gs>
            </a:gsLst>
            <a:lin ang="10800000" scaled="0"/>
          </a:gradFill>
          <a:ln w="22225" cap="flat">
            <a:solidFill>
              <a:srgbClr val="F1F1F1"/>
            </a:solidFill>
            <a:prstDash val="solid"/>
            <a:miter lim="0"/>
          </a:ln>
        </p:spPr>
        <p:txBody>
          <a:bodyPr vert="horz" wrap="square" lIns="0" tIns="0" rIns="0" bIns="0"/>
          <a:lstStyle/>
          <a:p>
            <a:pPr algn="l" rtl="0" eaLnBrk="0">
              <a:lnSpc>
                <a:spcPct val="140000"/>
              </a:lnSpc>
            </a:pP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433070" algn="l" rtl="0" eaLnBrk="0">
              <a:lnSpc>
                <a:spcPct val="76000"/>
              </a:lnSpc>
            </a:pPr>
            <a:r>
              <a:rPr sz="1200" kern="0" spc="-4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UNIT</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a:p>
            <a:pPr marL="288290" algn="l" rtl="0" eaLnBrk="0">
              <a:lnSpc>
                <a:spcPct val="94000"/>
              </a:lnSpc>
              <a:spcBef>
                <a:spcPts val="85"/>
              </a:spcBef>
            </a:pPr>
            <a:r>
              <a:rPr sz="1200" kern="0" spc="-3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LEVEL </a:t>
            </a:r>
            <a:r>
              <a:rPr lang="en-US" sz="1200" kern="0" spc="-3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rPr>
              <a:t>03</a:t>
            </a:r>
            <a:endParaRPr sz="1200" dirty="0">
              <a:solidFill>
                <a:schemeClr val="bg1"/>
              </a:solidFill>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3"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28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DYNAMIC &amp; STATIC </a:t>
            </a:r>
            <a:r>
              <a:rPr kumimoji="0" sz="28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RETURNS</a:t>
            </a: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8"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文本框 1"/>
          <p:cNvSpPr txBox="1"/>
          <p:nvPr/>
        </p:nvSpPr>
        <p:spPr>
          <a:xfrm>
            <a:off x="590504" y="1518228"/>
            <a:ext cx="5676992" cy="1017779"/>
          </a:xfrm>
          <a:prstGeom prst="rect">
            <a:avLst/>
          </a:prstGeom>
          <a:noFill/>
        </p:spPr>
        <p:txBody>
          <a:bodyPr wrap="square">
            <a:sp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If you invite five new members within a week and deposit at least $500, you will not only earn at least $250 as an invitation bonus, but you will also successfully build your own team and elevate your team to the position of Junior Manager. Based on the number of team members, you will receive a total of three bonus rewards on the 9th, 19th, and 29th of each month.</a:t>
            </a:r>
            <a:endPar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10" name="picture 720"/>
          <p:cNvPicPr>
            <a:picLocks noChangeAspect="1"/>
          </p:cNvPicPr>
          <p:nvPr/>
        </p:nvPicPr>
        <p:blipFill>
          <a:blip r:embed="rId4"/>
          <a:srcRect l="3107" r="54857" b="11706"/>
          <a:stretch>
            <a:fillRect/>
          </a:stretch>
        </p:blipFill>
        <p:spPr>
          <a:xfrm rot="21600000">
            <a:off x="310527" y="2653701"/>
            <a:ext cx="2882688" cy="2369225"/>
          </a:xfrm>
          <a:prstGeom prst="rect">
            <a:avLst/>
          </a:prstGeom>
          <a:noFill/>
          <a:effectLst>
            <a:outerShdw blurRad="127000" dist="101600" dir="8100000" algn="tr" rotWithShape="0">
              <a:srgbClr val="044886">
                <a:alpha val="15000"/>
              </a:srgbClr>
            </a:outerShdw>
          </a:effectLst>
        </p:spPr>
      </p:pic>
      <p:sp>
        <p:nvSpPr>
          <p:cNvPr id="19" name="矩形 18"/>
          <p:cNvSpPr/>
          <p:nvPr/>
        </p:nvSpPr>
        <p:spPr>
          <a:xfrm>
            <a:off x="3205466" y="2653469"/>
            <a:ext cx="3339352" cy="640721"/>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pic>
        <p:nvPicPr>
          <p:cNvPr id="23" name="picture 732"/>
          <p:cNvPicPr>
            <a:picLocks noChangeAspect="1"/>
          </p:cNvPicPr>
          <p:nvPr/>
        </p:nvPicPr>
        <p:blipFill>
          <a:blip r:embed="rId5"/>
          <a:stretch>
            <a:fillRect/>
          </a:stretch>
        </p:blipFill>
        <p:spPr>
          <a:xfrm rot="21600000">
            <a:off x="333375" y="7017263"/>
            <a:ext cx="1994209" cy="1598445"/>
          </a:xfrm>
          <a:prstGeom prst="rect">
            <a:avLst/>
          </a:prstGeom>
          <a:noFill/>
          <a:effectLst>
            <a:outerShdw blurRad="127000" dist="101600" dir="8100000" algn="tr" rotWithShape="0">
              <a:srgbClr val="044886">
                <a:alpha val="15000"/>
              </a:srgbClr>
            </a:outerShdw>
          </a:effectLst>
        </p:spPr>
      </p:pic>
      <p:pic>
        <p:nvPicPr>
          <p:cNvPr id="20" name="picture 728"/>
          <p:cNvPicPr>
            <a:picLocks noChangeAspect="1"/>
          </p:cNvPicPr>
          <p:nvPr/>
        </p:nvPicPr>
        <p:blipFill>
          <a:blip r:embed="rId6"/>
          <a:srcRect b="13928"/>
          <a:stretch>
            <a:fillRect/>
          </a:stretch>
        </p:blipFill>
        <p:spPr>
          <a:xfrm rot="21600000">
            <a:off x="4421027" y="5170652"/>
            <a:ext cx="2089670" cy="1697318"/>
          </a:xfrm>
          <a:prstGeom prst="rect">
            <a:avLst/>
          </a:prstGeom>
          <a:noFill/>
          <a:effectLst>
            <a:outerShdw blurRad="127000" dist="101600" dir="8100000" algn="tr" rotWithShape="0">
              <a:srgbClr val="044886">
                <a:alpha val="15000"/>
              </a:srgbClr>
            </a:outerShdw>
          </a:effectLst>
        </p:spPr>
      </p:pic>
      <p:sp>
        <p:nvSpPr>
          <p:cNvPr id="26" name="矩形: 圆角 25"/>
          <p:cNvSpPr/>
          <p:nvPr/>
        </p:nvSpPr>
        <p:spPr>
          <a:xfrm>
            <a:off x="319607" y="5220985"/>
            <a:ext cx="4177784" cy="1629040"/>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27584" y="7021627"/>
            <a:ext cx="4217234" cy="1616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29" name="矩形 28"/>
          <p:cNvSpPr/>
          <p:nvPr/>
        </p:nvSpPr>
        <p:spPr>
          <a:xfrm>
            <a:off x="3193216" y="3294191"/>
            <a:ext cx="3317481" cy="172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306184" y="2737503"/>
            <a:ext cx="2578801" cy="373500"/>
          </a:xfrm>
          <a:prstGeom prst="rect">
            <a:avLst/>
          </a:prstGeom>
          <a:noFill/>
        </p:spPr>
        <p:txBody>
          <a:bodyPr wrap="square">
            <a:spAutoFit/>
          </a:bodyPr>
          <a:lstStyle/>
          <a:p>
            <a:pPr algn="l" rtl="0" eaLnBrk="0">
              <a:lnSpc>
                <a:spcPct val="120000"/>
              </a:lnSpc>
              <a:spcBef>
                <a:spcPts val="5"/>
              </a:spcBef>
              <a:spcAft>
                <a:spcPts val="600"/>
              </a:spcAft>
            </a:pPr>
            <a:r>
              <a:rPr lang="en-US" altLang="zh-CN" sz="1600" kern="0" spc="-4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1.3% Daily</a:t>
            </a:r>
            <a:r>
              <a:rPr lang="en-US" altLang="zh-CN" sz="1600" kern="0" spc="3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 </a:t>
            </a:r>
            <a:r>
              <a:rPr lang="en-US" altLang="zh-CN" sz="1600" kern="0" spc="-4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Ret</a:t>
            </a:r>
            <a:r>
              <a:rPr lang="en-US" altLang="zh-CN" sz="1600" kern="0" spc="-5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urn</a:t>
            </a:r>
            <a:endParaRPr lang="en-US" altLang="zh-CN" sz="12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32" name="文本框 31"/>
          <p:cNvSpPr txBox="1"/>
          <p:nvPr/>
        </p:nvSpPr>
        <p:spPr>
          <a:xfrm>
            <a:off x="3248516" y="3261107"/>
            <a:ext cx="3137915" cy="1634165"/>
          </a:xfrm>
          <a:prstGeom prst="rect">
            <a:avLst/>
          </a:prstGeom>
          <a:noFill/>
        </p:spPr>
        <p:txBody>
          <a:bodyPr wrap="square">
            <a:spAutoFit/>
          </a:bodyPr>
          <a:lstStyle/>
          <a:p>
            <a:pPr algn="l" rtl="0" eaLnBrk="0">
              <a:lnSpc>
                <a:spcPct val="120000"/>
              </a:lnSpc>
              <a:spcBef>
                <a:spcPts val="5"/>
              </a:spcBef>
              <a:spcAft>
                <a:spcPts val="600"/>
              </a:spcAft>
            </a:pP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As everyone knows, BG Group of</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fers two fixed signals, which</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provide</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investors</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with</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basic</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returns</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after</a:t>
            </a:r>
            <a:r>
              <a:rPr lang="en-US" altLang="zh-CN" sz="1050" kern="0" spc="-1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joining</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If your DSJEX account balance is $3,000, the dai</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ly returns</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       from these two fixed signals w</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ould be $39. That is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equivalent to what an average person might earn in a day</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or two, allowing you to enjoy stable returns</a:t>
            </a:r>
            <a:r>
              <a:rPr lang="en-US" altLang="zh-CN" sz="1050" kern="0" spc="3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every</a:t>
            </a:r>
            <a:r>
              <a:rPr lang="en-US" altLang="zh-CN" sz="1050" kern="0" spc="-2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day.</a:t>
            </a:r>
            <a:endParaRPr lang="en-US" altLang="zh-CN" sz="105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33" name="矩形 32"/>
          <p:cNvSpPr/>
          <p:nvPr/>
        </p:nvSpPr>
        <p:spPr>
          <a:xfrm>
            <a:off x="333373" y="5231669"/>
            <a:ext cx="4164017" cy="431748"/>
          </a:xfrm>
          <a:prstGeom prst="rect">
            <a:avLst/>
          </a:pr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35" name="文本框 34"/>
          <p:cNvSpPr txBox="1"/>
          <p:nvPr/>
        </p:nvSpPr>
        <p:spPr>
          <a:xfrm>
            <a:off x="452326" y="5236945"/>
            <a:ext cx="3992261" cy="373500"/>
          </a:xfrm>
          <a:prstGeom prst="rect">
            <a:avLst/>
          </a:prstGeom>
          <a:noFill/>
        </p:spPr>
        <p:txBody>
          <a:bodyPr wrap="square" anchor="ctr">
            <a:spAutoFit/>
          </a:bodyPr>
          <a:lstStyle/>
          <a:p>
            <a:pPr>
              <a:lnSpc>
                <a:spcPct val="120000"/>
              </a:lnSpc>
            </a:pPr>
            <a:r>
              <a:rPr lang="en-US" altLang="zh-CN" sz="1600" kern="0" spc="0" dirty="0">
                <a:solidFill>
                  <a:schemeClr val="bg1"/>
                </a:solidFill>
                <a:latin typeface="OPPOSans H" panose="00020600040101010101" charset="-122"/>
                <a:ea typeface="OPPOSans H" panose="00020600040101010101" charset="-122"/>
                <a:cs typeface="Arial" panose="020B0604020202020204"/>
              </a:rPr>
              <a:t>Second: Daily Return</a:t>
            </a:r>
            <a:endParaRPr lang="en-US" altLang="zh-CN" sz="1050" dirty="0">
              <a:solidFill>
                <a:schemeClr val="bg1"/>
              </a:solidFill>
              <a:latin typeface="OPPOSans R" panose="00020600040101010101" charset="-122"/>
              <a:ea typeface="OPPOSans R" panose="00020600040101010101" charset="-122"/>
              <a:cs typeface="Arial" panose="020B0604020202020204"/>
            </a:endParaRPr>
          </a:p>
        </p:txBody>
      </p:sp>
      <p:sp>
        <p:nvSpPr>
          <p:cNvPr id="36" name="文本框 35"/>
          <p:cNvSpPr txBox="1"/>
          <p:nvPr/>
        </p:nvSpPr>
        <p:spPr>
          <a:xfrm>
            <a:off x="391891" y="5630564"/>
            <a:ext cx="3992261" cy="1413849"/>
          </a:xfrm>
          <a:prstGeom prst="rect">
            <a:avLst/>
          </a:prstGeom>
          <a:noFill/>
        </p:spPr>
        <p:txBody>
          <a:bodyPr wrap="square" anchor="ctr">
            <a:spAutoFit/>
          </a:bodyPr>
          <a:lstStyle/>
          <a:p>
            <a:pPr>
              <a:lnSpc>
                <a:spcPct val="120000"/>
              </a:lnSpc>
            </a:pPr>
            <a:r>
              <a:rPr lang="en-US" altLang="zh-CN" sz="1050" kern="0" spc="0" dirty="0">
                <a:latin typeface="OPPOSans R" panose="00020600040101010101" charset="-122"/>
                <a:ea typeface="OPPOSans R" panose="00020600040101010101" charset="-122"/>
                <a:cs typeface="Arial" panose="020B0604020202020204"/>
              </a:rPr>
              <a:t>Many people do not </a:t>
            </a:r>
            <a:r>
              <a:rPr lang="en-US" altLang="zh-CN" sz="1050" kern="0" spc="-10" dirty="0">
                <a:latin typeface="OPPOSans R" panose="00020600040101010101" charset="-122"/>
                <a:ea typeface="OPPOSans R" panose="00020600040101010101" charset="-122"/>
                <a:cs typeface="Arial" panose="020B0604020202020204"/>
              </a:rPr>
              <a:t>understand how a 2.6% return works. Let me explain - We have 2 fixed signals plus 2 additional signals that enable us to achieve a 2.6% return . If you want to receive 3 additional signals, you need to invite new members to invest and join. The new members’ investment must reach a minimum deposit of $500.</a:t>
            </a:r>
            <a:endParaRPr lang="en-US" altLang="zh-CN" sz="1050" kern="0" spc="-10" dirty="0">
              <a:latin typeface="OPPOSans R" panose="00020600040101010101" charset="-122"/>
              <a:ea typeface="OPPOSans R" panose="00020600040101010101" charset="-122"/>
              <a:cs typeface="Arial" panose="020B0604020202020204"/>
            </a:endParaRPr>
          </a:p>
          <a:p>
            <a:pPr>
              <a:lnSpc>
                <a:spcPct val="120000"/>
              </a:lnSpc>
            </a:pPr>
            <a:endParaRPr lang="en-US" altLang="zh-CN" sz="900" dirty="0">
              <a:latin typeface="OPPOSans R" panose="00020600040101010101" charset="-122"/>
              <a:ea typeface="OPPOSans R" panose="00020600040101010101" charset="-122"/>
              <a:cs typeface="Arial" panose="020B0604020202020204"/>
            </a:endParaRPr>
          </a:p>
        </p:txBody>
      </p:sp>
      <p:sp>
        <p:nvSpPr>
          <p:cNvPr id="37" name="矩形 36"/>
          <p:cNvSpPr/>
          <p:nvPr/>
        </p:nvSpPr>
        <p:spPr>
          <a:xfrm>
            <a:off x="2327583" y="7041409"/>
            <a:ext cx="4217233" cy="640721"/>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39" name="文本框 38"/>
          <p:cNvSpPr txBox="1"/>
          <p:nvPr/>
        </p:nvSpPr>
        <p:spPr>
          <a:xfrm>
            <a:off x="2535212" y="7148009"/>
            <a:ext cx="3975485" cy="373500"/>
          </a:xfrm>
          <a:prstGeom prst="rect">
            <a:avLst/>
          </a:prstGeom>
          <a:noFill/>
        </p:spPr>
        <p:txBody>
          <a:bodyPr wrap="square">
            <a:spAutoFit/>
          </a:bodyPr>
          <a:lstStyle/>
          <a:p>
            <a:pPr algn="l" rtl="0" eaLnBrk="0">
              <a:lnSpc>
                <a:spcPct val="120000"/>
              </a:lnSpc>
              <a:spcAft>
                <a:spcPts val="600"/>
              </a:spcAft>
            </a:pPr>
            <a:r>
              <a:rPr lang="en-US" altLang="zh-CN" sz="1600" kern="0" spc="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For example</a:t>
            </a:r>
            <a:endParaRPr lang="en-US" altLang="zh-CN" sz="120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40" name="文本框 39"/>
          <p:cNvSpPr txBox="1"/>
          <p:nvPr/>
        </p:nvSpPr>
        <p:spPr>
          <a:xfrm>
            <a:off x="2454924" y="7790498"/>
            <a:ext cx="3975485" cy="664669"/>
          </a:xfrm>
          <a:prstGeom prst="rect">
            <a:avLst/>
          </a:prstGeom>
          <a:noFill/>
        </p:spPr>
        <p:txBody>
          <a:bodyPr wrap="square">
            <a:spAutoFit/>
          </a:bodyPr>
          <a:lstStyle/>
          <a:p>
            <a:pPr algn="l" rtl="0" eaLnBrk="0">
              <a:lnSpc>
                <a:spcPct val="120000"/>
              </a:lnSpc>
              <a:spcAft>
                <a:spcPts val="600"/>
              </a:spcAft>
            </a:pP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if</a:t>
            </a:r>
            <a:r>
              <a:rPr lang="en-US" altLang="zh-CN" sz="1050" kern="0" spc="-9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you have $3,000 in fu</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nds, you can</a:t>
            </a:r>
            <a: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10" dirty="0">
                <a:latin typeface="OPPOSans R" panose="00020600040101010101" charset="-122"/>
                <a:ea typeface="OPPOSans R" panose="00020600040101010101" charset="-122"/>
                <a:cs typeface="Arial" panose="020B0604020202020204"/>
                <a:sym typeface="OPPOSans R" panose="00020600040101010101" charset="-122"/>
              </a:rPr>
              <a:t>receive 6 additional signals each day, plus 2 fixed</a:t>
            </a:r>
            <a:r>
              <a:rPr lang="en-US" altLang="zh-CN" sz="1050" kern="0" spc="-20" dirty="0">
                <a:latin typeface="OPPOSans R" panose="00020600040101010101" charset="-122"/>
                <a:ea typeface="OPPOSans R" panose="00020600040101010101" charset="-122"/>
                <a:cs typeface="Arial" panose="020B0604020202020204"/>
                <a:sym typeface="OPPOSans R" panose="00020600040101010101" charset="-122"/>
              </a:rPr>
              <a:t> signals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from BG, making a total of</a:t>
            </a:r>
            <a:r>
              <a:rPr lang="en-US" altLang="zh-CN" sz="105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0" dirty="0">
                <a:latin typeface="OPPOSans R" panose="00020600040101010101" charset="-122"/>
                <a:ea typeface="OPPOSans R" panose="00020600040101010101" charset="-122"/>
                <a:cs typeface="Arial" panose="020B0604020202020204"/>
                <a:sym typeface="OPPOSans R" panose="00020600040101010101" charset="-122"/>
              </a:rPr>
              <a:t>8 signals. The daily return</a:t>
            </a:r>
            <a:r>
              <a:rPr lang="en-US" altLang="zh-CN" sz="10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050" kern="0" spc="-30" dirty="0">
                <a:latin typeface="OPPOSans R" panose="00020600040101010101" charset="-122"/>
                <a:ea typeface="OPPOSans R" panose="00020600040101010101" charset="-122"/>
                <a:cs typeface="Arial" panose="020B0604020202020204"/>
                <a:sym typeface="OPPOSans R" panose="00020600040101010101" charset="-122"/>
              </a:rPr>
              <a:t>exceeds 5.</a:t>
            </a:r>
            <a:r>
              <a:rPr lang="en-US" altLang="zh-CN" sz="1050" kern="0" spc="-40" dirty="0">
                <a:latin typeface="OPPOSans R" panose="00020600040101010101" charset="-122"/>
                <a:ea typeface="OPPOSans R" panose="00020600040101010101" charset="-122"/>
                <a:cs typeface="Arial" panose="020B0604020202020204"/>
                <a:sym typeface="OPPOSans R" panose="00020600040101010101" charset="-122"/>
              </a:rPr>
              <a:t>2%.</a:t>
            </a:r>
            <a:endParaRPr lang="en-US" altLang="zh-CN" sz="1050" dirty="0">
              <a:latin typeface="OPPOSans R" panose="00020600040101010101" charset="-122"/>
              <a:ea typeface="OPPOSans R" panose="00020600040101010101" charset="-122"/>
              <a:cs typeface="Arial" panose="020B0604020202020204"/>
              <a:sym typeface="OPPOSans R" panose="0002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pic>
        <p:nvPicPr>
          <p:cNvPr id="33" name="picture 50"/>
          <p:cNvPicPr>
            <a:picLocks noChangeAspect="1"/>
          </p:cNvPicPr>
          <p:nvPr/>
        </p:nvPicPr>
        <p:blipFill>
          <a:blip r:embed="rId4"/>
          <a:stretch>
            <a:fillRect/>
          </a:stretch>
        </p:blipFill>
        <p:spPr>
          <a:xfrm rot="21600000">
            <a:off x="3429000" y="8724462"/>
            <a:ext cx="3115818" cy="267237"/>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矩形: 圆角 1"/>
          <p:cNvSpPr/>
          <p:nvPr/>
        </p:nvSpPr>
        <p:spPr>
          <a:xfrm>
            <a:off x="353568" y="2334130"/>
            <a:ext cx="6150194" cy="1265691"/>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 name="文本框 3"/>
          <p:cNvSpPr txBox="1"/>
          <p:nvPr/>
        </p:nvSpPr>
        <p:spPr>
          <a:xfrm>
            <a:off x="522525" y="2532590"/>
            <a:ext cx="5812950" cy="1413785"/>
          </a:xfrm>
          <a:prstGeom prst="rect">
            <a:avLst/>
          </a:prstGeom>
          <a:noFill/>
        </p:spPr>
        <p:txBody>
          <a:bodyPr wrap="square">
            <a:spAutoFit/>
          </a:bodyPr>
          <a:lstStyle/>
          <a:p>
            <a:pPr marL="15240" marR="0" lvl="0" indent="0" algn="ctr" defTabSz="914400" rtl="0" eaLnBrk="0" fontAlgn="auto" latinLnBrk="0" hangingPunct="1">
              <a:lnSpc>
                <a:spcPct val="120000"/>
              </a:lnSpc>
              <a:spcBef>
                <a:spcPts val="425"/>
              </a:spcBef>
              <a:spcAft>
                <a:spcPts val="0"/>
              </a:spcAft>
              <a:buClr>
                <a:srgbClr val="FF0000"/>
              </a:buClr>
              <a:buSzTx/>
              <a:buFontTx/>
              <a:buNone/>
              <a:defRPr/>
            </a:pPr>
            <a:r>
              <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LET’S COMPARE THE DYNAMIC AND</a:t>
            </a:r>
            <a:endPar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15240" marR="0" lvl="0" indent="0" algn="ctr" defTabSz="914400" rtl="0" eaLnBrk="0" fontAlgn="auto" latinLnBrk="0" hangingPunct="1">
              <a:lnSpc>
                <a:spcPct val="120000"/>
              </a:lnSpc>
              <a:spcBef>
                <a:spcPts val="425"/>
              </a:spcBef>
              <a:spcAft>
                <a:spcPts val="0"/>
              </a:spcAft>
              <a:buClr>
                <a:srgbClr val="FF0000"/>
              </a:buClr>
              <a:buSzTx/>
              <a:buFontTx/>
              <a:buNone/>
              <a:defRPr/>
            </a:pPr>
            <a:r>
              <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STATIC RETURNS YOU CAN GET</a:t>
            </a:r>
            <a:endPar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15240" marR="0" lvl="0" indent="0" algn="ctr" defTabSz="914400" rtl="0" eaLnBrk="0" fontAlgn="auto" latinLnBrk="0" hangingPunct="1">
              <a:lnSpc>
                <a:spcPct val="120000"/>
              </a:lnSpc>
              <a:spcBef>
                <a:spcPts val="425"/>
              </a:spcBef>
              <a:spcAft>
                <a:spcPts val="0"/>
              </a:spcAft>
              <a:buClr>
                <a:srgbClr val="FF0000"/>
              </a:buClr>
              <a:buSzTx/>
              <a:buFontTx/>
              <a:buNone/>
              <a:defRPr/>
            </a:pPr>
            <a:r>
              <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BASED ON YOUR DEPOSIT AMOUNT</a:t>
            </a:r>
            <a:endPar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15240" marR="0" lvl="0" indent="0" algn="ctr" defTabSz="914400" rtl="0" eaLnBrk="0" fontAlgn="auto" latinLnBrk="0" hangingPunct="1">
              <a:lnSpc>
                <a:spcPct val="120000"/>
              </a:lnSpc>
              <a:spcBef>
                <a:spcPts val="425"/>
              </a:spcBef>
              <a:spcAft>
                <a:spcPts val="0"/>
              </a:spcAft>
              <a:buClr>
                <a:srgbClr val="FF0000"/>
              </a:buClr>
              <a:buSzTx/>
              <a:buFontTx/>
              <a:buNone/>
              <a:defRPr/>
            </a:pPr>
            <a:r>
              <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AND YOUR REFERRAL BONUS.</a:t>
            </a:r>
            <a:endParaRPr kumimoji="0" lang="en-US" altLang="zh-CN" sz="1600" b="0" i="0" u="none" strike="noStrike" kern="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grpSp>
        <p:nvGrpSpPr>
          <p:cNvPr id="5" name="组合 4"/>
          <p:cNvGrpSpPr/>
          <p:nvPr/>
        </p:nvGrpSpPr>
        <p:grpSpPr>
          <a:xfrm>
            <a:off x="-2" y="6045748"/>
            <a:ext cx="6858000" cy="3098252"/>
            <a:chOff x="-2" y="5306786"/>
            <a:chExt cx="6858000" cy="3837214"/>
          </a:xfrm>
        </p:grpSpPr>
        <p:sp>
          <p:nvSpPr>
            <p:cNvPr id="6" name="Rectangle 13+"/>
            <p:cNvSpPr/>
            <p:nvPr/>
          </p:nvSpPr>
          <p:spPr>
            <a:xfrm>
              <a:off x="-2" y="5306786"/>
              <a:ext cx="6858000" cy="3837214"/>
            </a:xfrm>
            <a:prstGeom prst="rect">
              <a:avLst/>
            </a:prstGeom>
            <a:gradFill>
              <a:gsLst>
                <a:gs pos="30000">
                  <a:srgbClr val="970309"/>
                </a:gs>
                <a:gs pos="100000">
                  <a:srgbClr val="ED1B2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 name="矩形 6"/>
            <p:cNvSpPr/>
            <p:nvPr/>
          </p:nvSpPr>
          <p:spPr>
            <a:xfrm>
              <a:off x="-2" y="5802594"/>
              <a:ext cx="6858000" cy="3341406"/>
            </a:xfrm>
            <a:prstGeom prst="rect">
              <a:avLst/>
            </a:prstGeom>
            <a:gradFill>
              <a:gsLst>
                <a:gs pos="30000">
                  <a:srgbClr val="033461"/>
                </a:gs>
                <a:gs pos="100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pic>
        <p:nvPicPr>
          <p:cNvPr id="12" name="picture 754"/>
          <p:cNvPicPr>
            <a:picLocks noChangeAspect="1"/>
          </p:cNvPicPr>
          <p:nvPr/>
        </p:nvPicPr>
        <p:blipFill>
          <a:blip r:embed="rId5"/>
          <a:srcRect/>
          <a:stretch>
            <a:fillRect/>
          </a:stretch>
        </p:blipFill>
        <p:spPr>
          <a:xfrm rot="21600000">
            <a:off x="309071" y="4447458"/>
            <a:ext cx="6239186" cy="3559354"/>
          </a:xfrm>
          <a:prstGeom prst="rect">
            <a:avLst/>
          </a:prstGeom>
          <a:noFill/>
          <a:effectLst>
            <a:outerShdw blurRad="127000" dist="101600" dir="8100000" algn="tr" rotWithShape="0">
              <a:srgbClr val="044886">
                <a:alpha val="15000"/>
              </a:srgbClr>
            </a:outerShdw>
          </a:effectLst>
        </p:spPr>
      </p:pic>
      <p:sp>
        <p:nvSpPr>
          <p:cNvPr id="11" name="textbox 62"/>
          <p:cNvSpPr/>
          <p:nvPr/>
        </p:nvSpPr>
        <p:spPr>
          <a:xfrm>
            <a:off x="505968" y="89387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FFFFFF"/>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FFFFFF"/>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FFFFFF"/>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FFFFFF"/>
              </a:solidFill>
              <a:effectLst/>
              <a:uLnTx/>
              <a:uFillTx/>
              <a:latin typeface="Arial" panose="020B0604020202020204"/>
              <a:ea typeface="Arial" panose="020B0604020202020204"/>
              <a:cs typeface="Arial" panose="020B0604020202020204"/>
            </a:endParaRPr>
          </a:p>
        </p:txBody>
      </p:sp>
      <p:sp>
        <p:nvSpPr>
          <p:cNvPr id="8"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3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36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DYNAMIC &amp; STATIC </a:t>
            </a:r>
            <a:r>
              <a:rPr kumimoji="0" sz="36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RETURNS</a:t>
            </a: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36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5" name="textbox 138"/>
          <p:cNvSpPr/>
          <p:nvPr/>
        </p:nvSpPr>
        <p:spPr>
          <a:xfrm>
            <a:off x="342265" y="982980"/>
            <a:ext cx="6202680" cy="837565"/>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30000"/>
              </a:lnSpc>
              <a:spcBef>
                <a:spcPts val="0"/>
              </a:spcBef>
              <a:spcAft>
                <a:spcPts val="0"/>
              </a:spcAft>
              <a:buClrTx/>
              <a:buSzTx/>
              <a:buFontTx/>
              <a:buNone/>
              <a:defRPr/>
            </a:pPr>
            <a:r>
              <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Investing $500: Comparing static returns with dynamic returns over a period of 31 days.</a:t>
            </a:r>
            <a:endPar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6" name="文本框 15"/>
          <p:cNvSpPr txBox="1"/>
          <p:nvPr/>
        </p:nvSpPr>
        <p:spPr>
          <a:xfrm>
            <a:off x="101600" y="1932940"/>
            <a:ext cx="6525260" cy="614680"/>
          </a:xfrm>
          <a:prstGeom prst="rect">
            <a:avLst/>
          </a:prstGeom>
          <a:noFill/>
        </p:spPr>
        <p:txBody>
          <a:bodyPr wrap="square">
            <a:no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mj-lt"/>
                <a:ea typeface="OPPOSans R" panose="00020600040101010101" charset="-122"/>
                <a:cs typeface="+mj-lt"/>
                <a:sym typeface="OPPOSans R" panose="00020600040101010101" charset="-122"/>
              </a:rPr>
              <a:t>Newly joined members can make an initial deposit of $500, and the inviter can receive a $25 referral bonus.</a:t>
            </a:r>
            <a:endParaRPr kumimoji="0" lang="en-US" altLang="zh-CN" sz="1400" b="0" i="0" u="none" strike="noStrike" kern="0" cap="none" spc="0" normalizeH="0" baseline="0" noProof="0" dirty="0">
              <a:ln>
                <a:noFill/>
              </a:ln>
              <a:solidFill>
                <a:srgbClr val="000000"/>
              </a:solidFill>
              <a:effectLst/>
              <a:uLnTx/>
              <a:uFillTx/>
              <a:latin typeface="+mj-lt"/>
              <a:ea typeface="OPPOSans R" panose="00020600040101010101" charset="-122"/>
              <a:cs typeface="+mj-lt"/>
              <a:sym typeface="OPPOSans R"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000000"/>
              </a:solidFill>
              <a:effectLst/>
              <a:uLnTx/>
              <a:uFillTx/>
              <a:latin typeface="+mj-lt"/>
              <a:ea typeface="OPPOSans R" panose="00020600040101010101" charset="-122"/>
              <a:cs typeface="+mj-lt"/>
              <a:sym typeface="OPPOSans R" panose="00020600040101010101" charset="-122"/>
            </a:endParaRPr>
          </a:p>
        </p:txBody>
      </p:sp>
      <p:pic>
        <p:nvPicPr>
          <p:cNvPr id="2" name="图片 1"/>
          <p:cNvPicPr>
            <a:picLocks noChangeAspect="1"/>
          </p:cNvPicPr>
          <p:nvPr/>
        </p:nvPicPr>
        <p:blipFill>
          <a:blip r:embed="rId4"/>
          <a:stretch>
            <a:fillRect/>
          </a:stretch>
        </p:blipFill>
        <p:spPr>
          <a:xfrm>
            <a:off x="100965" y="2548255"/>
            <a:ext cx="6624320" cy="61264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6" name="文本框 15"/>
          <p:cNvSpPr txBox="1"/>
          <p:nvPr/>
        </p:nvSpPr>
        <p:spPr>
          <a:xfrm>
            <a:off x="590550" y="1704975"/>
            <a:ext cx="5676900" cy="876935"/>
          </a:xfrm>
          <a:prstGeom prst="rect">
            <a:avLst/>
          </a:prstGeom>
          <a:noFill/>
        </p:spPr>
        <p:txBody>
          <a:bodyPr wrap="square">
            <a:no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lang="en-US" altLang="zh-CN" sz="1400" kern="0" noProof="0" dirty="0">
                <a:ln>
                  <a:noFill/>
                </a:ln>
                <a:solidFill>
                  <a:srgbClr val="000000"/>
                </a:solidFill>
                <a:effectLst/>
                <a:uLnTx/>
                <a:uFillTx/>
                <a:latin typeface="+mj-lt"/>
                <a:ea typeface="OPPOSans R" panose="00020600040101010101" charset="-122"/>
                <a:cs typeface="+mj-lt"/>
                <a:sym typeface="OPPOSans R" panose="00020600040101010101" charset="-122"/>
              </a:rPr>
              <a:t>Newly joined members can make an initial deposit of $1,000, and the inviter can receive a $100 referral bonus.</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 name="textbox 138"/>
          <p:cNvSpPr/>
          <p:nvPr/>
        </p:nvSpPr>
        <p:spPr>
          <a:xfrm>
            <a:off x="469265" y="803275"/>
            <a:ext cx="6202680" cy="901700"/>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30000"/>
              </a:lnSpc>
              <a:spcBef>
                <a:spcPts val="0"/>
              </a:spcBef>
              <a:spcAft>
                <a:spcPts val="0"/>
              </a:spcAft>
              <a:buClrTx/>
              <a:buSzTx/>
              <a:buFontTx/>
              <a:buNone/>
              <a:defRPr/>
            </a:pPr>
            <a:r>
              <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Investing $1000: Compare static returns with dynamic returns over a period of 31 days.</a:t>
            </a:r>
            <a:endPar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3" name="图片 2"/>
          <p:cNvPicPr>
            <a:picLocks noChangeAspect="1"/>
          </p:cNvPicPr>
          <p:nvPr/>
        </p:nvPicPr>
        <p:blipFill>
          <a:blip r:embed="rId4"/>
          <a:stretch>
            <a:fillRect/>
          </a:stretch>
        </p:blipFill>
        <p:spPr>
          <a:xfrm>
            <a:off x="156210" y="2272665"/>
            <a:ext cx="6573520" cy="6390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6" name="文本框 15"/>
          <p:cNvSpPr txBox="1"/>
          <p:nvPr/>
        </p:nvSpPr>
        <p:spPr>
          <a:xfrm>
            <a:off x="590550" y="1764665"/>
            <a:ext cx="5880100" cy="817245"/>
          </a:xfrm>
          <a:prstGeom prst="rect">
            <a:avLst/>
          </a:prstGeom>
          <a:noFill/>
        </p:spPr>
        <p:txBody>
          <a:bodyPr wrap="square">
            <a:no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lang="en-US" altLang="zh-CN" sz="1400" kern="0" noProof="0" dirty="0">
                <a:ln>
                  <a:noFill/>
                </a:ln>
                <a:solidFill>
                  <a:srgbClr val="000000"/>
                </a:solidFill>
                <a:effectLst/>
                <a:uLnTx/>
                <a:uFillTx/>
                <a:latin typeface="+mj-lt"/>
                <a:ea typeface="OPPOSans R" panose="00020600040101010101" charset="-122"/>
                <a:cs typeface="+mj-lt"/>
                <a:sym typeface="OPPOSans R" panose="00020600040101010101" charset="-122"/>
              </a:rPr>
              <a:t>Newly joined members can make an initial deposit of $3,000, and the inviter can receive a $300 referral bonus.</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 name="textbox 138"/>
          <p:cNvSpPr/>
          <p:nvPr/>
        </p:nvSpPr>
        <p:spPr>
          <a:xfrm>
            <a:off x="469265" y="694690"/>
            <a:ext cx="6202680" cy="798195"/>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30000"/>
              </a:lnSpc>
              <a:spcBef>
                <a:spcPts val="0"/>
              </a:spcBef>
              <a:spcAft>
                <a:spcPts val="0"/>
              </a:spcAft>
              <a:buClrTx/>
              <a:buSzTx/>
              <a:buFontTx/>
              <a:buNone/>
              <a:defRPr/>
            </a:pPr>
            <a:r>
              <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Investing $3,000: Compare static returns and dynamic returns over 31 days.</a:t>
            </a:r>
            <a:endPar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30000"/>
              </a:lnSpc>
              <a:spcBef>
                <a:spcPts val="0"/>
              </a:spcBef>
              <a:spcAft>
                <a:spcPts val="0"/>
              </a:spcAft>
              <a:buClrTx/>
              <a:buSzTx/>
              <a:buFontTx/>
              <a:buNone/>
              <a:defRPr/>
            </a:pPr>
            <a:endPar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3" name="图片 2"/>
          <p:cNvPicPr>
            <a:picLocks noChangeAspect="1"/>
          </p:cNvPicPr>
          <p:nvPr/>
        </p:nvPicPr>
        <p:blipFill>
          <a:blip r:embed="rId4"/>
          <a:stretch>
            <a:fillRect/>
          </a:stretch>
        </p:blipFill>
        <p:spPr>
          <a:xfrm>
            <a:off x="161925" y="2360930"/>
            <a:ext cx="6521450" cy="63423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47" name="http://photo-static-api.fotomore.com/creative/vcg/400/new/VCG41N1359851842.jpg?uid=386&amp;timestamp=1742818790&amp;sign=026b944b9d1aa7fc8afbad94e974c139" descr="templates\picture_hover\&amp;pky390_sjzg_VCG41N1359851842&amp;"/>
          <p:cNvPicPr>
            <a:picLocks noChangeAspect="1"/>
          </p:cNvPicPr>
          <p:nvPr/>
        </p:nvPicPr>
        <p:blipFill>
          <a:blip r:embed="rId3"/>
          <a:srcRect l="31884" r="31947"/>
          <a:stretch>
            <a:fillRect/>
          </a:stretch>
        </p:blipFill>
        <p:spPr>
          <a:xfrm>
            <a:off x="333375" y="2387630"/>
            <a:ext cx="2822701" cy="5201539"/>
          </a:xfrm>
          <a:prstGeom prst="rect">
            <a:avLst/>
          </a:prstGeom>
        </p:spPr>
      </p:pic>
      <p:sp>
        <p:nvSpPr>
          <p:cNvPr id="6" name="textbox 48"/>
          <p:cNvSpPr/>
          <p:nvPr/>
        </p:nvSpPr>
        <p:spPr>
          <a:xfrm>
            <a:off x="2710038" y="6689049"/>
            <a:ext cx="3676650" cy="68706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3335" algn="l" rtl="0" eaLnBrk="0">
              <a:lnSpc>
                <a:spcPts val="1120"/>
              </a:lnSpc>
            </a:pPr>
            <a:r>
              <a:rPr sz="900" kern="0" spc="50" dirty="0">
                <a:solidFill>
                  <a:srgbClr val="FFFFFF">
                    <a:alpha val="100000"/>
                  </a:srgbClr>
                </a:solidFill>
                <a:latin typeface="Arial" panose="020B0604020202020204"/>
                <a:ea typeface="Arial" panose="020B0604020202020204"/>
                <a:cs typeface="Arial" panose="020B0604020202020204"/>
              </a:rPr>
              <a:t>This creates a healthy and</a:t>
            </a:r>
            <a:r>
              <a:rPr sz="900" kern="0" spc="-50" dirty="0">
                <a:solidFill>
                  <a:srgbClr val="FFFFFF">
                    <a:alpha val="100000"/>
                  </a:srgbClr>
                </a:solidFill>
                <a:latin typeface="Arial" panose="020B0604020202020204"/>
                <a:ea typeface="Arial" panose="020B0604020202020204"/>
                <a:cs typeface="Arial" panose="020B0604020202020204"/>
              </a:rPr>
              <a:t> </a:t>
            </a:r>
            <a:r>
              <a:rPr sz="900" kern="0" spc="50" dirty="0">
                <a:solidFill>
                  <a:srgbClr val="FFFFFF">
                    <a:alpha val="100000"/>
                  </a:srgbClr>
                </a:solidFill>
                <a:latin typeface="Arial" panose="020B0604020202020204"/>
                <a:ea typeface="Arial" panose="020B0604020202020204"/>
                <a:cs typeface="Arial" panose="020B0604020202020204"/>
              </a:rPr>
              <a:t>stable cycle</a:t>
            </a:r>
            <a:r>
              <a:rPr sz="900" kern="0" spc="40" dirty="0">
                <a:solidFill>
                  <a:srgbClr val="FFFFFF">
                    <a:alpha val="100000"/>
                  </a:srgbClr>
                </a:solidFill>
                <a:latin typeface="Arial" panose="020B0604020202020204"/>
                <a:ea typeface="Arial" panose="020B0604020202020204"/>
                <a:cs typeface="Arial" panose="020B0604020202020204"/>
              </a:rPr>
              <a:t> of</a:t>
            </a:r>
            <a:r>
              <a:rPr sz="900" kern="0" spc="-70" dirty="0">
                <a:solidFill>
                  <a:srgbClr val="FFFFFF">
                    <a:alpha val="100000"/>
                  </a:srgbClr>
                </a:solidFill>
                <a:latin typeface="Arial" panose="020B0604020202020204"/>
                <a:ea typeface="Arial" panose="020B0604020202020204"/>
                <a:cs typeface="Arial" panose="020B0604020202020204"/>
              </a:rPr>
              <a:t> </a:t>
            </a:r>
            <a:r>
              <a:rPr sz="900" kern="0" spc="40" dirty="0">
                <a:solidFill>
                  <a:srgbClr val="FFFFFF">
                    <a:alpha val="100000"/>
                  </a:srgbClr>
                </a:solidFill>
                <a:latin typeface="Arial" panose="020B0604020202020204"/>
                <a:ea typeface="Arial" panose="020B0604020202020204"/>
                <a:cs typeface="Arial" panose="020B0604020202020204"/>
              </a:rPr>
              <a:t>cooperative benefits.</a:t>
            </a:r>
            <a:endParaRPr sz="900" dirty="0">
              <a:latin typeface="Arial" panose="020B0604020202020204"/>
              <a:ea typeface="Arial" panose="020B0604020202020204"/>
              <a:cs typeface="Arial" panose="020B0604020202020204"/>
            </a:endParaRPr>
          </a:p>
          <a:p>
            <a:pPr marL="13970" algn="l" rtl="0" eaLnBrk="0">
              <a:lnSpc>
                <a:spcPct val="113000"/>
              </a:lnSpc>
              <a:spcBef>
                <a:spcPts val="790"/>
              </a:spcBef>
            </a:pPr>
            <a:r>
              <a:rPr sz="800" kern="0" spc="0" dirty="0">
                <a:solidFill>
                  <a:srgbClr val="FFFFFF">
                    <a:alpha val="100000"/>
                  </a:srgbClr>
                </a:solidFill>
                <a:latin typeface="Arial" panose="020B0604020202020204"/>
                <a:ea typeface="Arial" panose="020B0604020202020204"/>
                <a:cs typeface="Arial" panose="020B0604020202020204"/>
              </a:rPr>
              <a:t>When you</a:t>
            </a:r>
            <a:r>
              <a:rPr sz="800" kern="0" spc="-50" dirty="0">
                <a:solidFill>
                  <a:srgbClr val="FFFFFF">
                    <a:alpha val="100000"/>
                  </a:srgbClr>
                </a:solidFill>
                <a:latin typeface="Arial" panose="020B0604020202020204"/>
                <a:ea typeface="Arial" panose="020B0604020202020204"/>
                <a:cs typeface="Arial" panose="020B0604020202020204"/>
              </a:rPr>
              <a:t> </a:t>
            </a:r>
            <a:r>
              <a:rPr sz="800" kern="0" spc="0" dirty="0">
                <a:solidFill>
                  <a:srgbClr val="FFFFFF">
                    <a:alpha val="100000"/>
                  </a:srgbClr>
                </a:solidFill>
                <a:latin typeface="Arial" panose="020B0604020202020204"/>
                <a:ea typeface="Arial" panose="020B0604020202020204"/>
                <a:cs typeface="Arial" panose="020B0604020202020204"/>
              </a:rPr>
              <a:t>trade $100, you can</a:t>
            </a:r>
            <a:r>
              <a:rPr sz="800" kern="0" spc="-10" dirty="0">
                <a:solidFill>
                  <a:srgbClr val="FFFFFF">
                    <a:alpha val="100000"/>
                  </a:srgbClr>
                </a:solidFill>
                <a:latin typeface="Arial" panose="020B0604020202020204"/>
                <a:ea typeface="Arial" panose="020B0604020202020204"/>
                <a:cs typeface="Arial" panose="020B0604020202020204"/>
              </a:rPr>
              <a:t> earn</a:t>
            </a:r>
            <a:r>
              <a:rPr sz="800" kern="0" spc="-40" dirty="0">
                <a:solidFill>
                  <a:srgbClr val="FFFFFF">
                    <a:alpha val="100000"/>
                  </a:srgbClr>
                </a:solidFill>
                <a:latin typeface="Arial" panose="020B0604020202020204"/>
                <a:ea typeface="Arial" panose="020B0604020202020204"/>
                <a:cs typeface="Arial" panose="020B0604020202020204"/>
              </a:rPr>
              <a:t> </a:t>
            </a:r>
            <a:r>
              <a:rPr sz="800" kern="0" spc="-10" dirty="0">
                <a:solidFill>
                  <a:srgbClr val="FFFFFF">
                    <a:alpha val="100000"/>
                  </a:srgbClr>
                </a:solidFill>
                <a:latin typeface="Arial" panose="020B0604020202020204"/>
                <a:ea typeface="Arial" panose="020B0604020202020204"/>
                <a:cs typeface="Arial" panose="020B0604020202020204"/>
              </a:rPr>
              <a:t>a minimum profit of $65,</a:t>
            </a:r>
            <a:r>
              <a:rPr sz="800" kern="0" spc="-60" dirty="0">
                <a:solidFill>
                  <a:srgbClr val="FFFFFF">
                    <a:alpha val="100000"/>
                  </a:srgbClr>
                </a:solidFill>
                <a:latin typeface="Arial" panose="020B0604020202020204"/>
                <a:ea typeface="Arial" panose="020B0604020202020204"/>
                <a:cs typeface="Arial" panose="020B0604020202020204"/>
              </a:rPr>
              <a:t> </a:t>
            </a:r>
            <a:r>
              <a:rPr sz="800" kern="0" spc="-10" dirty="0">
                <a:solidFill>
                  <a:srgbClr val="FFFFFF">
                    <a:alpha val="100000"/>
                  </a:srgbClr>
                </a:solidFill>
                <a:latin typeface="Arial" panose="020B0604020202020204"/>
                <a:ea typeface="Arial" panose="020B0604020202020204"/>
                <a:cs typeface="Arial" panose="020B0604020202020204"/>
              </a:rPr>
              <a:t>while DSJ Exchange</a:t>
            </a:r>
            <a:r>
              <a:rPr sz="800" kern="0" spc="0" dirty="0">
                <a:solidFill>
                  <a:srgbClr val="FFFFFF">
                    <a:alpha val="100000"/>
                  </a:srgbClr>
                </a:solidFill>
                <a:latin typeface="Arial" panose="020B0604020202020204"/>
                <a:ea typeface="Arial" panose="020B0604020202020204"/>
                <a:cs typeface="Arial" panose="020B0604020202020204"/>
              </a:rPr>
              <a:t>   earns</a:t>
            </a:r>
            <a:r>
              <a:rPr sz="800" kern="0" spc="-60" dirty="0">
                <a:solidFill>
                  <a:srgbClr val="FFFFFF">
                    <a:alpha val="100000"/>
                  </a:srgbClr>
                </a:solidFill>
                <a:latin typeface="Arial" panose="020B0604020202020204"/>
                <a:ea typeface="Arial" panose="020B0604020202020204"/>
                <a:cs typeface="Arial" panose="020B0604020202020204"/>
              </a:rPr>
              <a:t> </a:t>
            </a:r>
            <a:r>
              <a:rPr sz="800" kern="0" spc="0" dirty="0">
                <a:solidFill>
                  <a:srgbClr val="FFFFFF">
                    <a:alpha val="100000"/>
                  </a:srgbClr>
                </a:solidFill>
                <a:latin typeface="Arial" panose="020B0604020202020204"/>
                <a:ea typeface="Arial" panose="020B0604020202020204"/>
                <a:cs typeface="Arial" panose="020B0604020202020204"/>
              </a:rPr>
              <a:t>the remaining $3</a:t>
            </a:r>
            <a:r>
              <a:rPr sz="800" kern="0" spc="-10" dirty="0">
                <a:solidFill>
                  <a:srgbClr val="FFFFFF">
                    <a:alpha val="100000"/>
                  </a:srgbClr>
                </a:solidFill>
                <a:latin typeface="Arial" panose="020B0604020202020204"/>
                <a:ea typeface="Arial" panose="020B0604020202020204"/>
                <a:cs typeface="Arial" panose="020B0604020202020204"/>
              </a:rPr>
              <a:t>5 as</a:t>
            </a:r>
            <a:r>
              <a:rPr sz="800" kern="0" spc="-40" dirty="0">
                <a:solidFill>
                  <a:srgbClr val="FFFFFF">
                    <a:alpha val="100000"/>
                  </a:srgbClr>
                </a:solidFill>
                <a:latin typeface="Arial" panose="020B0604020202020204"/>
                <a:ea typeface="Arial" panose="020B0604020202020204"/>
                <a:cs typeface="Arial" panose="020B0604020202020204"/>
              </a:rPr>
              <a:t> </a:t>
            </a:r>
            <a:r>
              <a:rPr sz="800" kern="0" spc="-10" dirty="0">
                <a:solidFill>
                  <a:srgbClr val="FFFFFF">
                    <a:alpha val="100000"/>
                  </a:srgbClr>
                </a:solidFill>
                <a:latin typeface="Arial" panose="020B0604020202020204"/>
                <a:ea typeface="Arial" panose="020B0604020202020204"/>
                <a:cs typeface="Arial" panose="020B0604020202020204"/>
              </a:rPr>
              <a:t>the spread.</a:t>
            </a:r>
            <a:r>
              <a:rPr sz="800" kern="0" spc="-70" dirty="0">
                <a:solidFill>
                  <a:srgbClr val="FFFFFF">
                    <a:alpha val="100000"/>
                  </a:srgbClr>
                </a:solidFill>
                <a:latin typeface="Arial" panose="020B0604020202020204"/>
                <a:ea typeface="Arial" panose="020B0604020202020204"/>
                <a:cs typeface="Arial" panose="020B0604020202020204"/>
              </a:rPr>
              <a:t> </a:t>
            </a:r>
            <a:r>
              <a:rPr sz="800" kern="0" spc="-10" dirty="0">
                <a:solidFill>
                  <a:srgbClr val="FFFFFF">
                    <a:alpha val="100000"/>
                  </a:srgbClr>
                </a:solidFill>
                <a:latin typeface="Arial" panose="020B0604020202020204"/>
                <a:ea typeface="Arial" panose="020B0604020202020204"/>
                <a:cs typeface="Arial" panose="020B0604020202020204"/>
              </a:rPr>
              <a:t>Additionally, DSJ Exchange charges</a:t>
            </a:r>
            <a:r>
              <a:rPr sz="800" kern="0" spc="-50" dirty="0">
                <a:solidFill>
                  <a:srgbClr val="FFFFFF">
                    <a:alpha val="100000"/>
                  </a:srgbClr>
                </a:solidFill>
                <a:latin typeface="Arial" panose="020B0604020202020204"/>
                <a:ea typeface="Arial" panose="020B0604020202020204"/>
                <a:cs typeface="Arial" panose="020B0604020202020204"/>
              </a:rPr>
              <a:t> </a:t>
            </a:r>
            <a:r>
              <a:rPr sz="800" kern="0" spc="-10" dirty="0">
                <a:solidFill>
                  <a:srgbClr val="FFFFFF">
                    <a:alpha val="100000"/>
                  </a:srgbClr>
                </a:solidFill>
                <a:latin typeface="Arial" panose="020B0604020202020204"/>
                <a:ea typeface="Arial" panose="020B0604020202020204"/>
                <a:cs typeface="Arial" panose="020B0604020202020204"/>
              </a:rPr>
              <a:t>a</a:t>
            </a:r>
            <a:endParaRPr sz="800" dirty="0">
              <a:latin typeface="Arial" panose="020B0604020202020204"/>
              <a:ea typeface="Arial" panose="020B0604020202020204"/>
              <a:cs typeface="Arial" panose="020B0604020202020204"/>
            </a:endParaRPr>
          </a:p>
          <a:p>
            <a:pPr marL="12700" algn="l" rtl="0" eaLnBrk="0">
              <a:lnSpc>
                <a:spcPct val="94000"/>
              </a:lnSpc>
              <a:spcBef>
                <a:spcPts val="225"/>
              </a:spcBef>
            </a:pPr>
            <a:r>
              <a:rPr sz="800" kern="0" spc="0" dirty="0">
                <a:solidFill>
                  <a:srgbClr val="FFFFFF">
                    <a:alpha val="100000"/>
                  </a:srgbClr>
                </a:solidFill>
                <a:latin typeface="Arial" panose="020B0604020202020204"/>
                <a:ea typeface="Arial" panose="020B0604020202020204"/>
                <a:cs typeface="Arial" panose="020B0604020202020204"/>
              </a:rPr>
              <a:t>withdrawal</a:t>
            </a:r>
            <a:r>
              <a:rPr sz="800" kern="0" spc="-30" dirty="0">
                <a:solidFill>
                  <a:srgbClr val="FFFFFF">
                    <a:alpha val="100000"/>
                  </a:srgbClr>
                </a:solidFill>
                <a:latin typeface="Arial" panose="020B0604020202020204"/>
                <a:ea typeface="Arial" panose="020B0604020202020204"/>
                <a:cs typeface="Arial" panose="020B0604020202020204"/>
              </a:rPr>
              <a:t> </a:t>
            </a:r>
            <a:r>
              <a:rPr sz="800" kern="0" spc="0" dirty="0">
                <a:solidFill>
                  <a:srgbClr val="FFFFFF">
                    <a:alpha val="100000"/>
                  </a:srgbClr>
                </a:solidFill>
                <a:latin typeface="Arial" panose="020B0604020202020204"/>
                <a:ea typeface="Arial" panose="020B0604020202020204"/>
                <a:cs typeface="Arial" panose="020B0604020202020204"/>
              </a:rPr>
              <a:t>fee</a:t>
            </a:r>
            <a:r>
              <a:rPr sz="800" kern="0" spc="-40" dirty="0">
                <a:solidFill>
                  <a:srgbClr val="FFFFFF">
                    <a:alpha val="100000"/>
                  </a:srgbClr>
                </a:solidFill>
                <a:latin typeface="Arial" panose="020B0604020202020204"/>
                <a:ea typeface="Arial" panose="020B0604020202020204"/>
                <a:cs typeface="Arial" panose="020B0604020202020204"/>
              </a:rPr>
              <a:t> </a:t>
            </a:r>
            <a:r>
              <a:rPr sz="800" kern="0" spc="0" dirty="0">
                <a:solidFill>
                  <a:srgbClr val="FFFFFF">
                    <a:alpha val="100000"/>
                  </a:srgbClr>
                </a:solidFill>
                <a:latin typeface="Arial" panose="020B0604020202020204"/>
                <a:ea typeface="Arial" panose="020B0604020202020204"/>
                <a:cs typeface="Arial" panose="020B0604020202020204"/>
              </a:rPr>
              <a:t>on each</a:t>
            </a:r>
            <a:r>
              <a:rPr sz="800" kern="0" spc="-50" dirty="0">
                <a:solidFill>
                  <a:srgbClr val="FFFFFF">
                    <a:alpha val="100000"/>
                  </a:srgbClr>
                </a:solidFill>
                <a:latin typeface="Arial" panose="020B0604020202020204"/>
                <a:ea typeface="Arial" panose="020B0604020202020204"/>
                <a:cs typeface="Arial" panose="020B0604020202020204"/>
              </a:rPr>
              <a:t> </a:t>
            </a:r>
            <a:r>
              <a:rPr sz="800" kern="0" spc="0" dirty="0">
                <a:solidFill>
                  <a:srgbClr val="FFFFFF">
                    <a:alpha val="100000"/>
                  </a:srgbClr>
                </a:solidFill>
                <a:latin typeface="Arial" panose="020B0604020202020204"/>
                <a:ea typeface="Arial" panose="020B0604020202020204"/>
                <a:cs typeface="Arial" panose="020B0604020202020204"/>
              </a:rPr>
              <a:t>transaction made by its members.</a:t>
            </a:r>
            <a:endParaRPr sz="800" dirty="0">
              <a:latin typeface="Arial" panose="020B0604020202020204"/>
              <a:ea typeface="Arial" panose="020B0604020202020204"/>
              <a:cs typeface="Arial" panose="020B0604020202020204"/>
            </a:endParaRPr>
          </a:p>
        </p:txBody>
      </p:sp>
      <p:pic>
        <p:nvPicPr>
          <p:cNvPr id="7" name="picture 52"/>
          <p:cNvPicPr>
            <a:picLocks noChangeAspect="1"/>
          </p:cNvPicPr>
          <p:nvPr/>
        </p:nvPicPr>
        <p:blipFill>
          <a:blip r:embed="rId4"/>
          <a:stretch>
            <a:fillRect/>
          </a:stretch>
        </p:blipFill>
        <p:spPr>
          <a:xfrm rot="21600000">
            <a:off x="1898522" y="6681596"/>
            <a:ext cx="686435" cy="686561"/>
          </a:xfrm>
          <a:prstGeom prst="rect">
            <a:avLst/>
          </a:prstGeom>
        </p:spPr>
      </p:pic>
      <p:sp>
        <p:nvSpPr>
          <p:cNvPr id="8" name="矩形 7"/>
          <p:cNvSpPr/>
          <p:nvPr/>
        </p:nvSpPr>
        <p:spPr>
          <a:xfrm>
            <a:off x="353569" y="6530518"/>
            <a:ext cx="6171058" cy="1851887"/>
          </a:xfrm>
          <a:prstGeom prst="rect">
            <a:avLst/>
          </a:prstGeom>
          <a:gradFill flip="none" rotWithShape="1">
            <a:gsLst>
              <a:gs pos="0">
                <a:srgbClr val="033461"/>
              </a:gs>
              <a:gs pos="75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OPPOSans R" panose="00020600040101010101" charset="-122"/>
              <a:ea typeface="OPPOSans R" panose="00020600040101010101" charset="-122"/>
            </a:endParaRPr>
          </a:p>
        </p:txBody>
      </p:sp>
      <p:grpSp>
        <p:nvGrpSpPr>
          <p:cNvPr id="30" name="组合 29"/>
          <p:cNvGrpSpPr/>
          <p:nvPr/>
        </p:nvGrpSpPr>
        <p:grpSpPr>
          <a:xfrm>
            <a:off x="2827308" y="2666369"/>
            <a:ext cx="3759900" cy="1213789"/>
            <a:chOff x="2835670" y="2666369"/>
            <a:chExt cx="3759900" cy="1213789"/>
          </a:xfrm>
        </p:grpSpPr>
        <p:sp>
          <p:nvSpPr>
            <p:cNvPr id="10" name="文本框 9"/>
            <p:cNvSpPr txBox="1"/>
            <p:nvPr/>
          </p:nvSpPr>
          <p:spPr>
            <a:xfrm>
              <a:off x="3473853" y="2666369"/>
              <a:ext cx="2184518" cy="338554"/>
            </a:xfrm>
            <a:prstGeom prst="rect">
              <a:avLst/>
            </a:prstGeom>
            <a:noFill/>
          </p:spPr>
          <p:txBody>
            <a:bodyPr wrap="square">
              <a:spAutoFit/>
            </a:bodyPr>
            <a:lstStyle/>
            <a:p>
              <a:r>
                <a:rPr kumimoji="0" lang="en-US" altLang="zh-CN" sz="1600" b="0" i="0" u="none" strike="noStrike" kern="0" cap="none" spc="50" normalizeH="0" baseline="0" noProof="0" dirty="0">
                  <a:ln>
                    <a:noFill/>
                  </a:ln>
                  <a:solidFill>
                    <a:srgbClr val="044886"/>
                  </a:solidFill>
                  <a:effectLst/>
                  <a:uLnTx/>
                  <a:uFillTx/>
                  <a:latin typeface="OPPOSans H" panose="00020600040101010101" charset="-122"/>
                  <a:ea typeface="OPPOSans H" panose="00020600040101010101" charset="-122"/>
                  <a:cs typeface="Arial" panose="020B0604020202020204"/>
                  <a:sym typeface="OPPOSans H" panose="00020600040101010101" charset="-122"/>
                </a:rPr>
                <a:t>First: Investors </a:t>
              </a:r>
              <a:endParaRPr lang="zh-CN" altLang="en-US" sz="3600" dirty="0">
                <a:solidFill>
                  <a:srgbClr val="044886"/>
                </a:solidFill>
                <a:latin typeface="OPPOSans H" panose="00020600040101010101" charset="-122"/>
                <a:ea typeface="OPPOSans H" panose="00020600040101010101" charset="-122"/>
                <a:sym typeface="OPPOSans H" panose="00020600040101010101" charset="-122"/>
              </a:endParaRPr>
            </a:p>
          </p:txBody>
        </p:sp>
        <p:sp>
          <p:nvSpPr>
            <p:cNvPr id="19" name="文本框 18"/>
            <p:cNvSpPr txBox="1"/>
            <p:nvPr/>
          </p:nvSpPr>
          <p:spPr>
            <a:xfrm>
              <a:off x="3473853" y="2964907"/>
              <a:ext cx="3121717" cy="915251"/>
            </a:xfrm>
            <a:prstGeom prst="rect">
              <a:avLst/>
            </a:prstGeom>
            <a:noFill/>
          </p:spPr>
          <p:txBody>
            <a:bodyPr wrap="square">
              <a:spAutoFit/>
            </a:bodyPr>
            <a:lstStyle/>
            <a:p>
              <a:pPr marL="12700" indent="7620" algn="l" rtl="0" eaLnBrk="0">
                <a:lnSpc>
                  <a:spcPct val="120000"/>
                </a:lnSpc>
              </a:pPr>
              <a:r>
                <a:rPr lang="en-US" altLang="zh-CN" sz="900" b="1" kern="0" spc="50" dirty="0">
                  <a:latin typeface="OPPOSans R" panose="00020600040101010101" charset="-122"/>
                  <a:ea typeface="OPPOSans R" panose="00020600040101010101" charset="-122"/>
                  <a:cs typeface="Arial" panose="020B0604020202020204"/>
                  <a:sym typeface="OPPOSans R" panose="00020600040101010101" charset="-122"/>
                </a:rPr>
                <a:t>Investo</a:t>
              </a:r>
              <a:r>
                <a:rPr lang="en-US" altLang="zh-CN" sz="900" b="1" kern="0" spc="40" dirty="0">
                  <a:latin typeface="OPPOSans R" panose="00020600040101010101" charset="-122"/>
                  <a:ea typeface="OPPOSans R" panose="00020600040101010101" charset="-122"/>
                  <a:cs typeface="Arial" panose="020B0604020202020204"/>
                  <a:sym typeface="OPPOSans R" panose="00020600040101010101" charset="-122"/>
                </a:rPr>
                <a:t>rs</a:t>
              </a:r>
              <a: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t> profit daily by following my</a:t>
              </a:r>
              <a:r>
                <a:rPr lang="en-US" altLang="zh-CN" sz="900" kern="0" spc="-1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900" kern="0" spc="50" dirty="0">
                  <a:latin typeface="OPPOSans R" panose="00020600040101010101" charset="-122"/>
                  <a:ea typeface="OPPOSans R" panose="00020600040101010101" charset="-122"/>
                  <a:cs typeface="Arial" panose="020B0604020202020204"/>
                  <a:sym typeface="OPPOSans R" panose="00020600040101010101" charset="-122"/>
                </a:rPr>
                <a:t>shared optimal trading poin</a:t>
              </a:r>
              <a: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t>ts, which have a</a:t>
              </a:r>
              <a:r>
                <a:rPr lang="en-US" altLang="zh-CN" sz="900" kern="0" spc="-1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t>precision rate of over 99.6%, ensuring long-</a:t>
              </a:r>
              <a:r>
                <a:rPr lang="en-US" altLang="zh-CN" sz="900" kern="0" spc="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t>term gains.</a:t>
              </a:r>
              <a:b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br>
              <a:r>
                <a:rPr lang="en-US" altLang="zh-CN" sz="900" kern="0" spc="40" dirty="0">
                  <a:latin typeface="OPPOSans R" panose="00020600040101010101" charset="-122"/>
                  <a:ea typeface="OPPOSans R" panose="00020600040101010101" charset="-122"/>
                  <a:cs typeface="Arial" panose="020B0604020202020204"/>
                  <a:sym typeface="OPPOSans R" panose="00020600040101010101" charset="-122"/>
                </a:rPr>
                <a:t>Details in further slides.</a:t>
              </a:r>
              <a:endParaRPr lang="en-US" altLang="zh-CN" sz="900" dirty="0">
                <a:latin typeface="OPPOSans R" panose="00020600040101010101" charset="-122"/>
                <a:ea typeface="OPPOSans R" panose="00020600040101010101" charset="-122"/>
                <a:cs typeface="Arial" panose="020B0604020202020204"/>
                <a:sym typeface="OPPOSans R" panose="00020600040101010101" charset="-122"/>
              </a:endParaRPr>
            </a:p>
            <a:p>
              <a:pPr algn="l" rtl="0" eaLnBrk="0">
                <a:lnSpc>
                  <a:spcPct val="120000"/>
                </a:lnSpc>
              </a:pPr>
              <a:endParaRPr lang="en-US" altLang="zh-CN" sz="9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0" name="椭圆 19"/>
            <p:cNvSpPr/>
            <p:nvPr/>
          </p:nvSpPr>
          <p:spPr>
            <a:xfrm>
              <a:off x="2835670" y="2695661"/>
              <a:ext cx="601250" cy="601250"/>
            </a:xfrm>
            <a:prstGeom prst="ellipse">
              <a:avLst/>
            </a:prstGeom>
            <a:gradFill flip="none" rotWithShape="1">
              <a:gsLst>
                <a:gs pos="0">
                  <a:srgbClr val="033461"/>
                </a:gs>
                <a:gs pos="100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8" name="组合 27"/>
          <p:cNvGrpSpPr/>
          <p:nvPr/>
        </p:nvGrpSpPr>
        <p:grpSpPr>
          <a:xfrm>
            <a:off x="2836279" y="3772486"/>
            <a:ext cx="3796832" cy="1409617"/>
            <a:chOff x="2835670" y="3862471"/>
            <a:chExt cx="3796832" cy="1409617"/>
          </a:xfrm>
        </p:grpSpPr>
        <p:sp>
          <p:nvSpPr>
            <p:cNvPr id="22" name="文本框 21"/>
            <p:cNvSpPr txBox="1"/>
            <p:nvPr/>
          </p:nvSpPr>
          <p:spPr>
            <a:xfrm>
              <a:off x="3473851" y="3862471"/>
              <a:ext cx="3158651" cy="338554"/>
            </a:xfrm>
            <a:prstGeom prst="rect">
              <a:avLst/>
            </a:prstGeom>
            <a:noFill/>
          </p:spPr>
          <p:txBody>
            <a:bodyPr wrap="square">
              <a:spAutoFit/>
            </a:bodyPr>
            <a:lstStyle>
              <a:defPPr>
                <a:defRPr lang="zh-CN"/>
              </a:defPPr>
              <a:lvl1pPr>
                <a:defRPr kumimoji="0" sz="1600" b="0" i="0" u="none" strike="noStrike" kern="0" cap="none" spc="50" normalizeH="0" baseline="0">
                  <a:ln>
                    <a:noFill/>
                  </a:ln>
                  <a:solidFill>
                    <a:srgbClr val="044886"/>
                  </a:solidFill>
                  <a:effectLst/>
                  <a:uLnTx/>
                  <a:uFillTx/>
                  <a:latin typeface="OPPOSans H" panose="00020600040101010101" charset="-122"/>
                  <a:ea typeface="OPPOSans H" panose="00020600040101010101" charset="-122"/>
                  <a:cs typeface="Arial" panose="020B0604020202020204"/>
                </a:defRPr>
              </a:lvl1pPr>
            </a:lstStyle>
            <a:p>
              <a:r>
                <a:rPr lang="en-US" altLang="zh-CN" dirty="0">
                  <a:sym typeface="OPPOSans R" panose="00020600040101010101" charset="-122"/>
                </a:rPr>
                <a:t>Second: Guiding Leader</a:t>
              </a:r>
              <a:endParaRPr lang="en-US" altLang="zh-CN" dirty="0">
                <a:sym typeface="OPPOSans R" panose="00020600040101010101" charset="-122"/>
              </a:endParaRPr>
            </a:p>
          </p:txBody>
        </p:sp>
        <p:sp>
          <p:nvSpPr>
            <p:cNvPr id="23" name="椭圆 22"/>
            <p:cNvSpPr/>
            <p:nvPr/>
          </p:nvSpPr>
          <p:spPr>
            <a:xfrm>
              <a:off x="2835670" y="3877385"/>
              <a:ext cx="601250" cy="601250"/>
            </a:xfrm>
            <a:prstGeom prst="ellipse">
              <a:avLst/>
            </a:prstGeom>
            <a:gradFill flip="none" rotWithShape="1">
              <a:gsLst>
                <a:gs pos="0">
                  <a:srgbClr val="033461"/>
                </a:gs>
                <a:gs pos="100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25" name="文本框 24"/>
            <p:cNvSpPr txBox="1"/>
            <p:nvPr/>
          </p:nvSpPr>
          <p:spPr>
            <a:xfrm>
              <a:off x="3473853" y="4190638"/>
              <a:ext cx="3121717" cy="1081450"/>
            </a:xfrm>
            <a:prstGeom prst="rect">
              <a:avLst/>
            </a:prstGeom>
            <a:noFill/>
          </p:spPr>
          <p:txBody>
            <a:bodyPr wrap="square">
              <a:spAutoFit/>
            </a:bodyPr>
            <a:lstStyle>
              <a:defPPr>
                <a:defRPr lang="zh-CN"/>
              </a:defPPr>
              <a:lvl1pPr marL="12700" indent="7620" eaLnBrk="0">
                <a:lnSpc>
                  <a:spcPct val="120000"/>
                </a:lnSpc>
                <a:defRPr sz="1000" kern="0" spc="50">
                  <a:latin typeface="OPPOSans R" panose="00020600040101010101" charset="-122"/>
                  <a:ea typeface="OPPOSans R" panose="00020600040101010101" charset="-122"/>
                  <a:cs typeface="Arial" panose="020B0604020202020204"/>
                </a:defRPr>
              </a:lvl1pPr>
            </a:lstStyle>
            <a:p>
              <a:r>
                <a:rPr lang="en-US" altLang="zh-CN" sz="900" dirty="0"/>
                <a:t>The Guiding leader, Professor Stephen Beard, of the Wealth Sharing Fund team enhances the trading volume and visibility of the exchange by guiding team members with these trading signals. DSJ Exchange (DSJEX) rewards 30% team trading commission. </a:t>
              </a:r>
              <a:endParaRPr lang="en-US" altLang="zh-CN" sz="900" dirty="0"/>
            </a:p>
          </p:txBody>
        </p:sp>
      </p:grpSp>
      <p:grpSp>
        <p:nvGrpSpPr>
          <p:cNvPr id="29" name="组合 28"/>
          <p:cNvGrpSpPr/>
          <p:nvPr/>
        </p:nvGrpSpPr>
        <p:grpSpPr>
          <a:xfrm>
            <a:off x="2827308" y="5365094"/>
            <a:ext cx="3768871" cy="896459"/>
            <a:chOff x="2835670" y="5544862"/>
            <a:chExt cx="3768871" cy="896459"/>
          </a:xfrm>
        </p:grpSpPr>
        <p:sp>
          <p:nvSpPr>
            <p:cNvPr id="3" name="textbox 42"/>
            <p:cNvSpPr/>
            <p:nvPr/>
          </p:nvSpPr>
          <p:spPr>
            <a:xfrm>
              <a:off x="3473853" y="5692270"/>
              <a:ext cx="3115818" cy="749051"/>
            </a:xfrm>
            <a:prstGeom prst="rect">
              <a:avLst/>
            </a:prstGeom>
            <a:noFill/>
          </p:spPr>
          <p:txBody>
            <a:bodyPr wrap="square">
              <a:spAutoFit/>
            </a:bodyPr>
            <a:lstStyle/>
            <a:p>
              <a:pPr marL="12700" indent="7620" eaLnBrk="0">
                <a:lnSpc>
                  <a:spcPct val="120000"/>
                </a:lnSpc>
              </a:pPr>
              <a:endParaRPr sz="900" kern="0" spc="50" dirty="0">
                <a:latin typeface="OPPOSans R" panose="00020600040101010101" charset="-122"/>
                <a:ea typeface="OPPOSans R" panose="00020600040101010101" charset="-122"/>
                <a:cs typeface="Arial" panose="020B0604020202020204"/>
                <a:sym typeface="OPPOSans R" panose="00020600040101010101" charset="-122"/>
              </a:endParaRPr>
            </a:p>
            <a:p>
              <a:pPr marL="12700" indent="7620" eaLnBrk="0">
                <a:lnSpc>
                  <a:spcPct val="120000"/>
                </a:lnSpc>
              </a:pPr>
              <a:r>
                <a:rPr sz="900" kern="0" spc="50" dirty="0">
                  <a:latin typeface="OPPOSans R" panose="00020600040101010101" charset="-122"/>
                  <a:ea typeface="OPPOSans R" panose="00020600040101010101" charset="-122"/>
                  <a:cs typeface="Arial" panose="020B0604020202020204"/>
                  <a:sym typeface="OPPOSans R" panose="00020600040101010101" charset="-122"/>
                </a:rPr>
                <a:t>DSJ Exchange benefits from the</a:t>
              </a:r>
              <a:r>
                <a:rPr lang="en-US" sz="900" kern="0" spc="5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promotion by investors, gaining more</a:t>
              </a:r>
              <a:r>
                <a:rPr lang="en-US" sz="900" kern="0" spc="5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members and providing a</a:t>
              </a:r>
              <a:r>
                <a:rPr lang="en-US" sz="900" kern="0" spc="5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stable investment platform.</a:t>
              </a:r>
              <a:endParaRPr sz="900" kern="0" spc="5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6" name="椭圆 25"/>
            <p:cNvSpPr/>
            <p:nvPr/>
          </p:nvSpPr>
          <p:spPr>
            <a:xfrm>
              <a:off x="2835670" y="5544862"/>
              <a:ext cx="601250" cy="601250"/>
            </a:xfrm>
            <a:prstGeom prst="ellipse">
              <a:avLst/>
            </a:prstGeom>
            <a:gradFill flip="none" rotWithShape="1">
              <a:gsLst>
                <a:gs pos="0">
                  <a:srgbClr val="033461"/>
                </a:gs>
                <a:gs pos="100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27" name="文本框 26"/>
            <p:cNvSpPr txBox="1"/>
            <p:nvPr/>
          </p:nvSpPr>
          <p:spPr>
            <a:xfrm>
              <a:off x="3473853" y="5551577"/>
              <a:ext cx="3130688" cy="338554"/>
            </a:xfrm>
            <a:prstGeom prst="rect">
              <a:avLst/>
            </a:prstGeom>
            <a:noFill/>
          </p:spPr>
          <p:txBody>
            <a:bodyPr wrap="square">
              <a:spAutoFit/>
            </a:bodyPr>
            <a:lstStyle>
              <a:defPPr>
                <a:defRPr lang="zh-CN"/>
              </a:defPPr>
              <a:lvl1pPr>
                <a:defRPr kumimoji="0" sz="1600" b="0" i="0" u="none" strike="noStrike" kern="0" cap="none" spc="50" normalizeH="0" baseline="0">
                  <a:ln>
                    <a:noFill/>
                  </a:ln>
                  <a:solidFill>
                    <a:srgbClr val="044886"/>
                  </a:solidFill>
                  <a:effectLst/>
                  <a:uLnTx/>
                  <a:uFillTx/>
                  <a:latin typeface="OPPOSans H" panose="00020600040101010101" charset="-122"/>
                  <a:ea typeface="OPPOSans H" panose="00020600040101010101" charset="-122"/>
                  <a:cs typeface="Arial" panose="020B0604020202020204"/>
                </a:defRPr>
              </a:lvl1pPr>
            </a:lstStyle>
            <a:p>
              <a:r>
                <a:rPr lang="en-US" altLang="zh-CN" dirty="0">
                  <a:sym typeface="OPPOSans R" panose="00020600040101010101" charset="-122"/>
                </a:rPr>
                <a:t>Third: DSJ Exchange </a:t>
              </a:r>
              <a:endParaRPr lang="en-US" altLang="zh-CN" dirty="0">
                <a:sym typeface="OPPOSans R" panose="00020600040101010101" charset="-122"/>
              </a:endParaRPr>
            </a:p>
          </p:txBody>
        </p:sp>
      </p:gr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effectLst/>
              <a:uLnTx/>
              <a:uFillTx/>
              <a:latin typeface="Arial" panose="020B0604020202020204"/>
              <a:ea typeface="Arial" panose="020B0604020202020204"/>
              <a:cs typeface="Arial" panose="020B0604020202020204"/>
            </a:endParaRPr>
          </a:p>
        </p:txBody>
      </p:sp>
      <p:grpSp>
        <p:nvGrpSpPr>
          <p:cNvPr id="40" name="组合 39"/>
          <p:cNvGrpSpPr/>
          <p:nvPr/>
        </p:nvGrpSpPr>
        <p:grpSpPr>
          <a:xfrm>
            <a:off x="2998558" y="2832232"/>
            <a:ext cx="283919" cy="280938"/>
            <a:chOff x="223756" y="231427"/>
            <a:chExt cx="1457443" cy="1442144"/>
          </a:xfrm>
          <a:solidFill>
            <a:schemeClr val="bg1"/>
          </a:solidFill>
        </p:grpSpPr>
        <p:sp>
          <p:nvSpPr>
            <p:cNvPr id="38" name="任意多边形: 形状 37"/>
            <p:cNvSpPr/>
            <p:nvPr/>
          </p:nvSpPr>
          <p:spPr>
            <a:xfrm>
              <a:off x="223756" y="231427"/>
              <a:ext cx="1108208" cy="1439912"/>
            </a:xfrm>
            <a:custGeom>
              <a:avLst/>
              <a:gdLst>
                <a:gd name="connsiteX0" fmla="*/ 1085931 w 1108208"/>
                <a:gd name="connsiteY0" fmla="*/ 780418 h 1439912"/>
                <a:gd name="connsiteX1" fmla="*/ 924638 w 1108208"/>
                <a:gd name="connsiteY1" fmla="*/ 707864 h 1439912"/>
                <a:gd name="connsiteX2" fmla="*/ 1105092 w 1108208"/>
                <a:gd name="connsiteY2" fmla="*/ 383046 h 1439912"/>
                <a:gd name="connsiteX3" fmla="*/ 722046 w 1108208"/>
                <a:gd name="connsiteY3" fmla="*/ 0 h 1439912"/>
                <a:gd name="connsiteX4" fmla="*/ 338999 w 1108208"/>
                <a:gd name="connsiteY4" fmla="*/ 383046 h 1439912"/>
                <a:gd name="connsiteX5" fmla="*/ 513872 w 1108208"/>
                <a:gd name="connsiteY5" fmla="*/ 704329 h 1439912"/>
                <a:gd name="connsiteX6" fmla="*/ 230727 w 1108208"/>
                <a:gd name="connsiteY6" fmla="*/ 863017 h 1439912"/>
                <a:gd name="connsiteX7" fmla="*/ 229 w 1108208"/>
                <a:gd name="connsiteY7" fmla="*/ 1321780 h 1439912"/>
                <a:gd name="connsiteX8" fmla="*/ 12136 w 1108208"/>
                <a:gd name="connsiteY8" fmla="*/ 1357685 h 1439912"/>
                <a:gd name="connsiteX9" fmla="*/ 73155 w 1108208"/>
                <a:gd name="connsiteY9" fmla="*/ 1424657 h 1439912"/>
                <a:gd name="connsiteX10" fmla="*/ 107572 w 1108208"/>
                <a:gd name="connsiteY10" fmla="*/ 1439912 h 1439912"/>
                <a:gd name="connsiteX11" fmla="*/ 836271 w 1108208"/>
                <a:gd name="connsiteY11" fmla="*/ 1439912 h 1439912"/>
                <a:gd name="connsiteX12" fmla="*/ 882780 w 1108208"/>
                <a:gd name="connsiteY12" fmla="*/ 1393403 h 1439912"/>
                <a:gd name="connsiteX13" fmla="*/ 836271 w 1108208"/>
                <a:gd name="connsiteY13" fmla="*/ 1346895 h 1439912"/>
                <a:gd name="connsiteX14" fmla="*/ 128222 w 1108208"/>
                <a:gd name="connsiteY14" fmla="*/ 1346895 h 1439912"/>
                <a:gd name="connsiteX15" fmla="*/ 95293 w 1108208"/>
                <a:gd name="connsiteY15" fmla="*/ 1310618 h 1439912"/>
                <a:gd name="connsiteX16" fmla="*/ 293421 w 1108208"/>
                <a:gd name="connsiteY16" fmla="*/ 931850 h 1439912"/>
                <a:gd name="connsiteX17" fmla="*/ 713302 w 1108208"/>
                <a:gd name="connsiteY17" fmla="*/ 769255 h 1439912"/>
                <a:gd name="connsiteX18" fmla="*/ 1037375 w 1108208"/>
                <a:gd name="connsiteY18" fmla="*/ 860041 h 1439912"/>
                <a:gd name="connsiteX19" fmla="*/ 1101372 w 1108208"/>
                <a:gd name="connsiteY19" fmla="*/ 844600 h 1439912"/>
                <a:gd name="connsiteX20" fmla="*/ 1085931 w 1108208"/>
                <a:gd name="connsiteY20" fmla="*/ 780418 h 1439912"/>
                <a:gd name="connsiteX21" fmla="*/ 432203 w 1108208"/>
                <a:gd name="connsiteY21" fmla="*/ 383046 h 1439912"/>
                <a:gd name="connsiteX22" fmla="*/ 722232 w 1108208"/>
                <a:gd name="connsiteY22" fmla="*/ 93018 h 1439912"/>
                <a:gd name="connsiteX23" fmla="*/ 1012261 w 1108208"/>
                <a:gd name="connsiteY23" fmla="*/ 383046 h 1439912"/>
                <a:gd name="connsiteX24" fmla="*/ 722232 w 1108208"/>
                <a:gd name="connsiteY24" fmla="*/ 673075 h 1439912"/>
                <a:gd name="connsiteX25" fmla="*/ 432203 w 1108208"/>
                <a:gd name="connsiteY25" fmla="*/ 383046 h 14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208" h="1439912">
                  <a:moveTo>
                    <a:pt x="1085931" y="780418"/>
                  </a:moveTo>
                  <a:cubicBezTo>
                    <a:pt x="1035143" y="749536"/>
                    <a:pt x="981007" y="725165"/>
                    <a:pt x="924638" y="707864"/>
                  </a:cubicBezTo>
                  <a:cubicBezTo>
                    <a:pt x="1032911" y="640147"/>
                    <a:pt x="1105092" y="519782"/>
                    <a:pt x="1105092" y="383046"/>
                  </a:cubicBezTo>
                  <a:cubicBezTo>
                    <a:pt x="1105092" y="171896"/>
                    <a:pt x="933382" y="0"/>
                    <a:pt x="722046" y="0"/>
                  </a:cubicBezTo>
                  <a:cubicBezTo>
                    <a:pt x="510710" y="0"/>
                    <a:pt x="338999" y="171710"/>
                    <a:pt x="338999" y="383046"/>
                  </a:cubicBezTo>
                  <a:cubicBezTo>
                    <a:pt x="338999" y="517550"/>
                    <a:pt x="408763" y="636054"/>
                    <a:pt x="513872" y="704329"/>
                  </a:cubicBezTo>
                  <a:cubicBezTo>
                    <a:pt x="409507" y="734467"/>
                    <a:pt x="312582" y="788417"/>
                    <a:pt x="230727" y="863017"/>
                  </a:cubicBezTo>
                  <a:cubicBezTo>
                    <a:pt x="99386" y="982638"/>
                    <a:pt x="17531" y="1145605"/>
                    <a:pt x="229" y="1321780"/>
                  </a:cubicBezTo>
                  <a:cubicBezTo>
                    <a:pt x="-1073" y="1334802"/>
                    <a:pt x="3206" y="1347825"/>
                    <a:pt x="12136" y="1357685"/>
                  </a:cubicBezTo>
                  <a:lnTo>
                    <a:pt x="73155" y="1424657"/>
                  </a:lnTo>
                  <a:cubicBezTo>
                    <a:pt x="81899" y="1434331"/>
                    <a:pt x="94363" y="1439912"/>
                    <a:pt x="107572" y="1439912"/>
                  </a:cubicBezTo>
                  <a:lnTo>
                    <a:pt x="836271" y="1439912"/>
                  </a:lnTo>
                  <a:cubicBezTo>
                    <a:pt x="861944" y="1439912"/>
                    <a:pt x="882780" y="1419076"/>
                    <a:pt x="882780" y="1393403"/>
                  </a:cubicBezTo>
                  <a:cubicBezTo>
                    <a:pt x="882780" y="1367730"/>
                    <a:pt x="861944" y="1346895"/>
                    <a:pt x="836271" y="1346895"/>
                  </a:cubicBezTo>
                  <a:lnTo>
                    <a:pt x="128222" y="1346895"/>
                  </a:lnTo>
                  <a:lnTo>
                    <a:pt x="95293" y="1310618"/>
                  </a:lnTo>
                  <a:cubicBezTo>
                    <a:pt x="114455" y="1165138"/>
                    <a:pt x="184218" y="1031379"/>
                    <a:pt x="293421" y="931850"/>
                  </a:cubicBezTo>
                  <a:cubicBezTo>
                    <a:pt x="408391" y="826926"/>
                    <a:pt x="557591" y="769255"/>
                    <a:pt x="713302" y="769255"/>
                  </a:cubicBezTo>
                  <a:cubicBezTo>
                    <a:pt x="828086" y="769255"/>
                    <a:pt x="940079" y="800695"/>
                    <a:pt x="1037375" y="860041"/>
                  </a:cubicBezTo>
                  <a:cubicBezTo>
                    <a:pt x="1059328" y="873435"/>
                    <a:pt x="1087977" y="866552"/>
                    <a:pt x="1101372" y="844600"/>
                  </a:cubicBezTo>
                  <a:cubicBezTo>
                    <a:pt x="1114766" y="822461"/>
                    <a:pt x="1107883" y="793812"/>
                    <a:pt x="1085931" y="780418"/>
                  </a:cubicBezTo>
                  <a:close/>
                  <a:moveTo>
                    <a:pt x="432203" y="383046"/>
                  </a:moveTo>
                  <a:cubicBezTo>
                    <a:pt x="432203" y="223242"/>
                    <a:pt x="562242" y="93018"/>
                    <a:pt x="722232" y="93018"/>
                  </a:cubicBezTo>
                  <a:cubicBezTo>
                    <a:pt x="882222" y="93018"/>
                    <a:pt x="1012261" y="223056"/>
                    <a:pt x="1012261" y="383046"/>
                  </a:cubicBezTo>
                  <a:cubicBezTo>
                    <a:pt x="1012261" y="543037"/>
                    <a:pt x="882222" y="673075"/>
                    <a:pt x="722232" y="673075"/>
                  </a:cubicBezTo>
                  <a:cubicBezTo>
                    <a:pt x="562242" y="673075"/>
                    <a:pt x="432203" y="542851"/>
                    <a:pt x="432203" y="383046"/>
                  </a:cubicBezTo>
                  <a:close/>
                </a:path>
              </a:pathLst>
            </a:custGeom>
            <a:grpFill/>
            <a:ln w="1860" cap="flat">
              <a:noFill/>
              <a:prstDash val="solid"/>
              <a:miter/>
            </a:ln>
          </p:spPr>
          <p:txBody>
            <a:bodyPr rtlCol="0" anchor="ctr"/>
            <a:lstStyle/>
            <a:p>
              <a:endParaRPr lang="zh-CN" altLang="en-US"/>
            </a:p>
          </p:txBody>
        </p:sp>
        <p:sp>
          <p:nvSpPr>
            <p:cNvPr id="39" name="任意多边形: 形状 38"/>
            <p:cNvSpPr/>
            <p:nvPr/>
          </p:nvSpPr>
          <p:spPr>
            <a:xfrm>
              <a:off x="1141511" y="1181695"/>
              <a:ext cx="539688" cy="491876"/>
            </a:xfrm>
            <a:custGeom>
              <a:avLst/>
              <a:gdLst>
                <a:gd name="connsiteX0" fmla="*/ 436997 w 539688"/>
                <a:gd name="connsiteY0" fmla="*/ 353653 h 491876"/>
                <a:gd name="connsiteX1" fmla="*/ 102691 w 539688"/>
                <a:gd name="connsiteY1" fmla="*/ 353653 h 491876"/>
                <a:gd name="connsiteX2" fmla="*/ 0 w 539688"/>
                <a:gd name="connsiteY2" fmla="*/ 250961 h 491876"/>
                <a:gd name="connsiteX3" fmla="*/ 0 w 539688"/>
                <a:gd name="connsiteY3" fmla="*/ 102691 h 491876"/>
                <a:gd name="connsiteX4" fmla="*/ 102691 w 539688"/>
                <a:gd name="connsiteY4" fmla="*/ 0 h 491876"/>
                <a:gd name="connsiteX5" fmla="*/ 436997 w 539688"/>
                <a:gd name="connsiteY5" fmla="*/ 0 h 491876"/>
                <a:gd name="connsiteX6" fmla="*/ 539688 w 539688"/>
                <a:gd name="connsiteY6" fmla="*/ 102691 h 491876"/>
                <a:gd name="connsiteX7" fmla="*/ 539688 w 539688"/>
                <a:gd name="connsiteY7" fmla="*/ 250961 h 491876"/>
                <a:gd name="connsiteX8" fmla="*/ 436997 w 539688"/>
                <a:gd name="connsiteY8" fmla="*/ 353653 h 491876"/>
                <a:gd name="connsiteX9" fmla="*/ 102691 w 539688"/>
                <a:gd name="connsiteY9" fmla="*/ 93204 h 491876"/>
                <a:gd name="connsiteX10" fmla="*/ 93018 w 539688"/>
                <a:gd name="connsiteY10" fmla="*/ 102877 h 491876"/>
                <a:gd name="connsiteX11" fmla="*/ 93018 w 539688"/>
                <a:gd name="connsiteY11" fmla="*/ 251147 h 491876"/>
                <a:gd name="connsiteX12" fmla="*/ 102691 w 539688"/>
                <a:gd name="connsiteY12" fmla="*/ 260821 h 491876"/>
                <a:gd name="connsiteX13" fmla="*/ 436997 w 539688"/>
                <a:gd name="connsiteY13" fmla="*/ 260821 h 491876"/>
                <a:gd name="connsiteX14" fmla="*/ 446670 w 539688"/>
                <a:gd name="connsiteY14" fmla="*/ 251147 h 491876"/>
                <a:gd name="connsiteX15" fmla="*/ 446670 w 539688"/>
                <a:gd name="connsiteY15" fmla="*/ 102877 h 491876"/>
                <a:gd name="connsiteX16" fmla="*/ 436997 w 539688"/>
                <a:gd name="connsiteY16" fmla="*/ 93204 h 491876"/>
                <a:gd name="connsiteX17" fmla="*/ 102691 w 539688"/>
                <a:gd name="connsiteY17" fmla="*/ 93204 h 491876"/>
                <a:gd name="connsiteX18" fmla="*/ 484064 w 539688"/>
                <a:gd name="connsiteY18" fmla="*/ 491877 h 491876"/>
                <a:gd name="connsiteX19" fmla="*/ 56183 w 539688"/>
                <a:gd name="connsiteY19" fmla="*/ 491877 h 491876"/>
                <a:gd name="connsiteX20" fmla="*/ 9674 w 539688"/>
                <a:gd name="connsiteY20" fmla="*/ 445368 h 491876"/>
                <a:gd name="connsiteX21" fmla="*/ 56183 w 539688"/>
                <a:gd name="connsiteY21" fmla="*/ 398859 h 491876"/>
                <a:gd name="connsiteX22" fmla="*/ 484064 w 539688"/>
                <a:gd name="connsiteY22" fmla="*/ 398859 h 491876"/>
                <a:gd name="connsiteX23" fmla="*/ 530572 w 539688"/>
                <a:gd name="connsiteY23" fmla="*/ 445368 h 491876"/>
                <a:gd name="connsiteX24" fmla="*/ 484064 w 539688"/>
                <a:gd name="connsiteY24" fmla="*/ 491877 h 49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688" h="491876">
                  <a:moveTo>
                    <a:pt x="436997" y="353653"/>
                  </a:moveTo>
                  <a:lnTo>
                    <a:pt x="102691" y="353653"/>
                  </a:lnTo>
                  <a:cubicBezTo>
                    <a:pt x="46137" y="353653"/>
                    <a:pt x="0" y="307702"/>
                    <a:pt x="0" y="250961"/>
                  </a:cubicBezTo>
                  <a:lnTo>
                    <a:pt x="0" y="102691"/>
                  </a:lnTo>
                  <a:cubicBezTo>
                    <a:pt x="0" y="46137"/>
                    <a:pt x="45951" y="0"/>
                    <a:pt x="102691" y="0"/>
                  </a:cubicBezTo>
                  <a:lnTo>
                    <a:pt x="436997" y="0"/>
                  </a:lnTo>
                  <a:cubicBezTo>
                    <a:pt x="493551" y="0"/>
                    <a:pt x="539688" y="45951"/>
                    <a:pt x="539688" y="102691"/>
                  </a:cubicBezTo>
                  <a:lnTo>
                    <a:pt x="539688" y="250961"/>
                  </a:lnTo>
                  <a:cubicBezTo>
                    <a:pt x="539502" y="307516"/>
                    <a:pt x="493551" y="353653"/>
                    <a:pt x="436997" y="353653"/>
                  </a:cubicBezTo>
                  <a:close/>
                  <a:moveTo>
                    <a:pt x="102691" y="93204"/>
                  </a:moveTo>
                  <a:cubicBezTo>
                    <a:pt x="97296" y="93204"/>
                    <a:pt x="93018" y="97482"/>
                    <a:pt x="93018" y="102877"/>
                  </a:cubicBezTo>
                  <a:lnTo>
                    <a:pt x="93018" y="251147"/>
                  </a:lnTo>
                  <a:cubicBezTo>
                    <a:pt x="93018" y="256542"/>
                    <a:pt x="97296" y="260821"/>
                    <a:pt x="102691" y="260821"/>
                  </a:cubicBezTo>
                  <a:lnTo>
                    <a:pt x="436997" y="260821"/>
                  </a:lnTo>
                  <a:cubicBezTo>
                    <a:pt x="442392" y="260821"/>
                    <a:pt x="446670" y="256542"/>
                    <a:pt x="446670" y="251147"/>
                  </a:cubicBezTo>
                  <a:lnTo>
                    <a:pt x="446670" y="102877"/>
                  </a:lnTo>
                  <a:cubicBezTo>
                    <a:pt x="446670" y="97482"/>
                    <a:pt x="442392" y="93204"/>
                    <a:pt x="436997" y="93204"/>
                  </a:cubicBezTo>
                  <a:lnTo>
                    <a:pt x="102691" y="93204"/>
                  </a:lnTo>
                  <a:close/>
                  <a:moveTo>
                    <a:pt x="484064" y="491877"/>
                  </a:moveTo>
                  <a:lnTo>
                    <a:pt x="56183" y="491877"/>
                  </a:lnTo>
                  <a:cubicBezTo>
                    <a:pt x="30510" y="491877"/>
                    <a:pt x="9674" y="471041"/>
                    <a:pt x="9674" y="445368"/>
                  </a:cubicBezTo>
                  <a:cubicBezTo>
                    <a:pt x="9674" y="419695"/>
                    <a:pt x="30510" y="398859"/>
                    <a:pt x="56183" y="398859"/>
                  </a:cubicBezTo>
                  <a:lnTo>
                    <a:pt x="484064" y="398859"/>
                  </a:lnTo>
                  <a:cubicBezTo>
                    <a:pt x="509736" y="398859"/>
                    <a:pt x="530572" y="419695"/>
                    <a:pt x="530572" y="445368"/>
                  </a:cubicBezTo>
                  <a:cubicBezTo>
                    <a:pt x="530572" y="471041"/>
                    <a:pt x="509736" y="491877"/>
                    <a:pt x="484064" y="491877"/>
                  </a:cubicBezTo>
                  <a:close/>
                </a:path>
              </a:pathLst>
            </a:custGeom>
            <a:grpFill/>
            <a:ln w="1860" cap="flat">
              <a:noFill/>
              <a:prstDash val="solid"/>
              <a:miter/>
            </a:ln>
          </p:spPr>
          <p:txBody>
            <a:bodyPr rtlCol="0" anchor="ctr"/>
            <a:lstStyle/>
            <a:p>
              <a:endParaRPr lang="zh-CN" altLang="en-US"/>
            </a:p>
          </p:txBody>
        </p:sp>
      </p:grpSp>
      <p:sp>
        <p:nvSpPr>
          <p:cNvPr id="43" name="图形 41"/>
          <p:cNvSpPr/>
          <p:nvPr/>
        </p:nvSpPr>
        <p:spPr>
          <a:xfrm>
            <a:off x="2975648" y="3821207"/>
            <a:ext cx="320860" cy="321843"/>
          </a:xfrm>
          <a:custGeom>
            <a:avLst/>
            <a:gdLst>
              <a:gd name="connsiteX0" fmla="*/ 124019 w 247232"/>
              <a:gd name="connsiteY0" fmla="*/ 246618 h 247990"/>
              <a:gd name="connsiteX1" fmla="*/ 102419 w 247232"/>
              <a:gd name="connsiteY1" fmla="*/ 244642 h 247990"/>
              <a:gd name="connsiteX2" fmla="*/ 96909 w 247232"/>
              <a:gd name="connsiteY2" fmla="*/ 236653 h 247990"/>
              <a:gd name="connsiteX3" fmla="*/ 104899 w 247232"/>
              <a:gd name="connsiteY3" fmla="*/ 231143 h 247990"/>
              <a:gd name="connsiteX4" fmla="*/ 141696 w 247232"/>
              <a:gd name="connsiteY4" fmla="*/ 231391 h 247990"/>
              <a:gd name="connsiteX5" fmla="*/ 177390 w 247232"/>
              <a:gd name="connsiteY5" fmla="*/ 218319 h 247990"/>
              <a:gd name="connsiteX6" fmla="*/ 177441 w 247232"/>
              <a:gd name="connsiteY6" fmla="*/ 218290 h 247990"/>
              <a:gd name="connsiteX7" fmla="*/ 210067 w 247232"/>
              <a:gd name="connsiteY7" fmla="*/ 189587 h 247990"/>
              <a:gd name="connsiteX8" fmla="*/ 228426 w 247232"/>
              <a:gd name="connsiteY8" fmla="*/ 151974 h 247990"/>
              <a:gd name="connsiteX9" fmla="*/ 231287 w 247232"/>
              <a:gd name="connsiteY9" fmla="*/ 110407 h 247990"/>
              <a:gd name="connsiteX10" fmla="*/ 217472 w 247232"/>
              <a:gd name="connsiteY10" fmla="*/ 69598 h 247990"/>
              <a:gd name="connsiteX11" fmla="*/ 191777 w 247232"/>
              <a:gd name="connsiteY11" fmla="*/ 39447 h 247990"/>
              <a:gd name="connsiteX12" fmla="*/ 190761 w 247232"/>
              <a:gd name="connsiteY12" fmla="*/ 29795 h 247990"/>
              <a:gd name="connsiteX13" fmla="*/ 200413 w 247232"/>
              <a:gd name="connsiteY13" fmla="*/ 28779 h 247990"/>
              <a:gd name="connsiteX14" fmla="*/ 229333 w 247232"/>
              <a:gd name="connsiteY14" fmla="*/ 62693 h 247990"/>
              <a:gd name="connsiteX15" fmla="*/ 244905 w 247232"/>
              <a:gd name="connsiteY15" fmla="*/ 108697 h 247990"/>
              <a:gd name="connsiteX16" fmla="*/ 241686 w 247232"/>
              <a:gd name="connsiteY16" fmla="*/ 155517 h 247990"/>
              <a:gd name="connsiteX17" fmla="*/ 221011 w 247232"/>
              <a:gd name="connsiteY17" fmla="*/ 197868 h 247990"/>
              <a:gd name="connsiteX18" fmla="*/ 184315 w 247232"/>
              <a:gd name="connsiteY18" fmla="*/ 230169 h 247990"/>
              <a:gd name="connsiteX19" fmla="*/ 144008 w 247232"/>
              <a:gd name="connsiteY19" fmla="*/ 244919 h 247990"/>
              <a:gd name="connsiteX20" fmla="*/ 124019 w 247232"/>
              <a:gd name="connsiteY20" fmla="*/ 246618 h 247990"/>
              <a:gd name="connsiteX21" fmla="*/ 43783 w 247232"/>
              <a:gd name="connsiteY21" fmla="*/ 214293 h 247990"/>
              <a:gd name="connsiteX22" fmla="*/ 39102 w 247232"/>
              <a:gd name="connsiteY22" fmla="*/ 212447 h 247990"/>
              <a:gd name="connsiteX23" fmla="*/ 17821 w 247232"/>
              <a:gd name="connsiteY23" fmla="*/ 185019 h 247990"/>
              <a:gd name="connsiteX24" fmla="*/ 2328 w 247232"/>
              <a:gd name="connsiteY24" fmla="*/ 139149 h 247990"/>
              <a:gd name="connsiteX25" fmla="*/ 5546 w 247232"/>
              <a:gd name="connsiteY25" fmla="*/ 92329 h 247990"/>
              <a:gd name="connsiteX26" fmla="*/ 26221 w 247232"/>
              <a:gd name="connsiteY26" fmla="*/ 49978 h 247990"/>
              <a:gd name="connsiteX27" fmla="*/ 62946 w 247232"/>
              <a:gd name="connsiteY27" fmla="*/ 17661 h 247990"/>
              <a:gd name="connsiteX28" fmla="*/ 130253 w 247232"/>
              <a:gd name="connsiteY28" fmla="*/ 1523 h 247990"/>
              <a:gd name="connsiteX29" fmla="*/ 136773 w 247232"/>
              <a:gd name="connsiteY29" fmla="*/ 8712 h 247990"/>
              <a:gd name="connsiteX30" fmla="*/ 129585 w 247232"/>
              <a:gd name="connsiteY30" fmla="*/ 15232 h 247990"/>
              <a:gd name="connsiteX31" fmla="*/ 69807 w 247232"/>
              <a:gd name="connsiteY31" fmla="*/ 29548 h 247990"/>
              <a:gd name="connsiteX32" fmla="*/ 37166 w 247232"/>
              <a:gd name="connsiteY32" fmla="*/ 58260 h 247990"/>
              <a:gd name="connsiteX33" fmla="*/ 18807 w 247232"/>
              <a:gd name="connsiteY33" fmla="*/ 95872 h 247990"/>
              <a:gd name="connsiteX34" fmla="*/ 15946 w 247232"/>
              <a:gd name="connsiteY34" fmla="*/ 137440 h 247990"/>
              <a:gd name="connsiteX35" fmla="*/ 29761 w 247232"/>
              <a:gd name="connsiteY35" fmla="*/ 178248 h 247990"/>
              <a:gd name="connsiteX36" fmla="*/ 29900 w 247232"/>
              <a:gd name="connsiteY36" fmla="*/ 178499 h 247990"/>
              <a:gd name="connsiteX37" fmla="*/ 48468 w 247232"/>
              <a:gd name="connsiteY37" fmla="*/ 202413 h 247990"/>
              <a:gd name="connsiteX38" fmla="*/ 48802 w 247232"/>
              <a:gd name="connsiteY38" fmla="*/ 212113 h 247990"/>
              <a:gd name="connsiteX39" fmla="*/ 43783 w 247232"/>
              <a:gd name="connsiteY39" fmla="*/ 214293 h 247990"/>
              <a:gd name="connsiteX40" fmla="*/ 124019 w 247232"/>
              <a:gd name="connsiteY40" fmla="*/ 247991 h 247990"/>
              <a:gd name="connsiteX41" fmla="*/ 102171 w 247232"/>
              <a:gd name="connsiteY41" fmla="*/ 245992 h 247990"/>
              <a:gd name="connsiteX42" fmla="*/ 96879 w 247232"/>
              <a:gd name="connsiteY42" fmla="*/ 242568 h 247990"/>
              <a:gd name="connsiteX43" fmla="*/ 95559 w 247232"/>
              <a:gd name="connsiteY43" fmla="*/ 236405 h 247990"/>
              <a:gd name="connsiteX44" fmla="*/ 98983 w 247232"/>
              <a:gd name="connsiteY44" fmla="*/ 231113 h 247990"/>
              <a:gd name="connsiteX45" fmla="*/ 105146 w 247232"/>
              <a:gd name="connsiteY45" fmla="*/ 229793 h 247990"/>
              <a:gd name="connsiteX46" fmla="*/ 141465 w 247232"/>
              <a:gd name="connsiteY46" fmla="*/ 230037 h 247990"/>
              <a:gd name="connsiteX47" fmla="*/ 176695 w 247232"/>
              <a:gd name="connsiteY47" fmla="*/ 217135 h 247990"/>
              <a:gd name="connsiteX48" fmla="*/ 176768 w 247232"/>
              <a:gd name="connsiteY48" fmla="*/ 217093 h 247990"/>
              <a:gd name="connsiteX49" fmla="*/ 208972 w 247232"/>
              <a:gd name="connsiteY49" fmla="*/ 188759 h 247990"/>
              <a:gd name="connsiteX50" fmla="*/ 227100 w 247232"/>
              <a:gd name="connsiteY50" fmla="*/ 151620 h 247990"/>
              <a:gd name="connsiteX51" fmla="*/ 229925 w 247232"/>
              <a:gd name="connsiteY51" fmla="*/ 110578 h 247990"/>
              <a:gd name="connsiteX52" fmla="*/ 216285 w 247232"/>
              <a:gd name="connsiteY52" fmla="*/ 70287 h 247990"/>
              <a:gd name="connsiteX53" fmla="*/ 190913 w 247232"/>
              <a:gd name="connsiteY53" fmla="*/ 40514 h 247990"/>
              <a:gd name="connsiteX54" fmla="*/ 189694 w 247232"/>
              <a:gd name="connsiteY54" fmla="*/ 28932 h 247990"/>
              <a:gd name="connsiteX55" fmla="*/ 201277 w 247232"/>
              <a:gd name="connsiteY55" fmla="*/ 27712 h 247990"/>
              <a:gd name="connsiteX56" fmla="*/ 230519 w 247232"/>
              <a:gd name="connsiteY56" fmla="*/ 62001 h 247990"/>
              <a:gd name="connsiteX57" fmla="*/ 246266 w 247232"/>
              <a:gd name="connsiteY57" fmla="*/ 108526 h 247990"/>
              <a:gd name="connsiteX58" fmla="*/ 243012 w 247232"/>
              <a:gd name="connsiteY58" fmla="*/ 155872 h 247990"/>
              <a:gd name="connsiteX59" fmla="*/ 222106 w 247232"/>
              <a:gd name="connsiteY59" fmla="*/ 198696 h 247990"/>
              <a:gd name="connsiteX60" fmla="*/ 184999 w 247232"/>
              <a:gd name="connsiteY60" fmla="*/ 231358 h 247990"/>
              <a:gd name="connsiteX61" fmla="*/ 144239 w 247232"/>
              <a:gd name="connsiteY61" fmla="*/ 246272 h 247990"/>
              <a:gd name="connsiteX62" fmla="*/ 124019 w 247232"/>
              <a:gd name="connsiteY62" fmla="*/ 247991 h 247990"/>
              <a:gd name="connsiteX63" fmla="*/ 103647 w 247232"/>
              <a:gd name="connsiteY63" fmla="*/ 232401 h 247990"/>
              <a:gd name="connsiteX64" fmla="*/ 100542 w 247232"/>
              <a:gd name="connsiteY64" fmla="*/ 233373 h 247990"/>
              <a:gd name="connsiteX65" fmla="*/ 98259 w 247232"/>
              <a:gd name="connsiteY65" fmla="*/ 236901 h 247990"/>
              <a:gd name="connsiteX66" fmla="*/ 99139 w 247232"/>
              <a:gd name="connsiteY66" fmla="*/ 241009 h 247990"/>
              <a:gd name="connsiteX67" fmla="*/ 102667 w 247232"/>
              <a:gd name="connsiteY67" fmla="*/ 243292 h 247990"/>
              <a:gd name="connsiteX68" fmla="*/ 124019 w 247232"/>
              <a:gd name="connsiteY68" fmla="*/ 245245 h 247990"/>
              <a:gd name="connsiteX69" fmla="*/ 143777 w 247232"/>
              <a:gd name="connsiteY69" fmla="*/ 243566 h 247990"/>
              <a:gd name="connsiteX70" fmla="*/ 183620 w 247232"/>
              <a:gd name="connsiteY70" fmla="*/ 228985 h 247990"/>
              <a:gd name="connsiteX71" fmla="*/ 219917 w 247232"/>
              <a:gd name="connsiteY71" fmla="*/ 197040 h 247990"/>
              <a:gd name="connsiteX72" fmla="*/ 240360 w 247232"/>
              <a:gd name="connsiteY72" fmla="*/ 155163 h 247990"/>
              <a:gd name="connsiteX73" fmla="*/ 243543 w 247232"/>
              <a:gd name="connsiteY73" fmla="*/ 108868 h 247990"/>
              <a:gd name="connsiteX74" fmla="*/ 228147 w 247232"/>
              <a:gd name="connsiteY74" fmla="*/ 63382 h 247990"/>
              <a:gd name="connsiteX75" fmla="*/ 199550 w 247232"/>
              <a:gd name="connsiteY75" fmla="*/ 29846 h 247990"/>
              <a:gd name="connsiteX76" fmla="*/ 191828 w 247232"/>
              <a:gd name="connsiteY76" fmla="*/ 30659 h 247990"/>
              <a:gd name="connsiteX77" fmla="*/ 192641 w 247232"/>
              <a:gd name="connsiteY77" fmla="*/ 38380 h 247990"/>
              <a:gd name="connsiteX78" fmla="*/ 218658 w 247232"/>
              <a:gd name="connsiteY78" fmla="*/ 68906 h 247990"/>
              <a:gd name="connsiteX79" fmla="*/ 232649 w 247232"/>
              <a:gd name="connsiteY79" fmla="*/ 110236 h 247990"/>
              <a:gd name="connsiteX80" fmla="*/ 229753 w 247232"/>
              <a:gd name="connsiteY80" fmla="*/ 152329 h 247990"/>
              <a:gd name="connsiteX81" fmla="*/ 211161 w 247232"/>
              <a:gd name="connsiteY81" fmla="*/ 190415 h 247990"/>
              <a:gd name="connsiteX82" fmla="*/ 178126 w 247232"/>
              <a:gd name="connsiteY82" fmla="*/ 219479 h 247990"/>
              <a:gd name="connsiteX83" fmla="*/ 178093 w 247232"/>
              <a:gd name="connsiteY83" fmla="*/ 219498 h 247990"/>
              <a:gd name="connsiteX84" fmla="*/ 141928 w 247232"/>
              <a:gd name="connsiteY84" fmla="*/ 232744 h 247990"/>
              <a:gd name="connsiteX85" fmla="*/ 104651 w 247232"/>
              <a:gd name="connsiteY85" fmla="*/ 232493 h 247990"/>
              <a:gd name="connsiteX86" fmla="*/ 103647 w 247232"/>
              <a:gd name="connsiteY86" fmla="*/ 232401 h 247990"/>
              <a:gd name="connsiteX87" fmla="*/ 43783 w 247232"/>
              <a:gd name="connsiteY87" fmla="*/ 215666 h 247990"/>
              <a:gd name="connsiteX88" fmla="*/ 38166 w 247232"/>
              <a:gd name="connsiteY88" fmla="*/ 213451 h 247990"/>
              <a:gd name="connsiteX89" fmla="*/ 16620 w 247232"/>
              <a:gd name="connsiteY89" fmla="*/ 185684 h 247990"/>
              <a:gd name="connsiteX90" fmla="*/ 966 w 247232"/>
              <a:gd name="connsiteY90" fmla="*/ 139320 h 247990"/>
              <a:gd name="connsiteX91" fmla="*/ 4220 w 247232"/>
              <a:gd name="connsiteY91" fmla="*/ 91974 h 247990"/>
              <a:gd name="connsiteX92" fmla="*/ 25126 w 247232"/>
              <a:gd name="connsiteY92" fmla="*/ 49150 h 247990"/>
              <a:gd name="connsiteX93" fmla="*/ 62261 w 247232"/>
              <a:gd name="connsiteY93" fmla="*/ 16471 h 247990"/>
              <a:gd name="connsiteX94" fmla="*/ 130320 w 247232"/>
              <a:gd name="connsiteY94" fmla="*/ 152 h 247990"/>
              <a:gd name="connsiteX95" fmla="*/ 138144 w 247232"/>
              <a:gd name="connsiteY95" fmla="*/ 8779 h 247990"/>
              <a:gd name="connsiteX96" fmla="*/ 129923 w 247232"/>
              <a:gd name="connsiteY96" fmla="*/ 16613 h 247990"/>
              <a:gd name="connsiteX97" fmla="*/ 129517 w 247232"/>
              <a:gd name="connsiteY97" fmla="*/ 16603 h 247990"/>
              <a:gd name="connsiteX98" fmla="*/ 70495 w 247232"/>
              <a:gd name="connsiteY98" fmla="*/ 30735 h 247990"/>
              <a:gd name="connsiteX99" fmla="*/ 38261 w 247232"/>
              <a:gd name="connsiteY99" fmla="*/ 59088 h 247990"/>
              <a:gd name="connsiteX100" fmla="*/ 20132 w 247232"/>
              <a:gd name="connsiteY100" fmla="*/ 96226 h 247990"/>
              <a:gd name="connsiteX101" fmla="*/ 17308 w 247232"/>
              <a:gd name="connsiteY101" fmla="*/ 137268 h 247990"/>
              <a:gd name="connsiteX102" fmla="*/ 30948 w 247232"/>
              <a:gd name="connsiteY102" fmla="*/ 177558 h 247990"/>
              <a:gd name="connsiteX103" fmla="*/ 31115 w 247232"/>
              <a:gd name="connsiteY103" fmla="*/ 177860 h 247990"/>
              <a:gd name="connsiteX104" fmla="*/ 49404 w 247232"/>
              <a:gd name="connsiteY104" fmla="*/ 201410 h 247990"/>
              <a:gd name="connsiteX105" fmla="*/ 52015 w 247232"/>
              <a:gd name="connsiteY105" fmla="*/ 207146 h 247990"/>
              <a:gd name="connsiteX106" fmla="*/ 49805 w 247232"/>
              <a:gd name="connsiteY106" fmla="*/ 213049 h 247990"/>
              <a:gd name="connsiteX107" fmla="*/ 43783 w 247232"/>
              <a:gd name="connsiteY107" fmla="*/ 215666 h 247990"/>
              <a:gd name="connsiteX108" fmla="*/ 124093 w 247232"/>
              <a:gd name="connsiteY108" fmla="*/ 2745 h 247990"/>
              <a:gd name="connsiteX109" fmla="*/ 63633 w 247232"/>
              <a:gd name="connsiteY109" fmla="*/ 18849 h 247990"/>
              <a:gd name="connsiteX110" fmla="*/ 27315 w 247232"/>
              <a:gd name="connsiteY110" fmla="*/ 50806 h 247990"/>
              <a:gd name="connsiteX111" fmla="*/ 6872 w 247232"/>
              <a:gd name="connsiteY111" fmla="*/ 92683 h 247990"/>
              <a:gd name="connsiteX112" fmla="*/ 3690 w 247232"/>
              <a:gd name="connsiteY112" fmla="*/ 138978 h 247990"/>
              <a:gd name="connsiteX113" fmla="*/ 19009 w 247232"/>
              <a:gd name="connsiteY113" fmla="*/ 184331 h 247990"/>
              <a:gd name="connsiteX114" fmla="*/ 19035 w 247232"/>
              <a:gd name="connsiteY114" fmla="*/ 184378 h 247990"/>
              <a:gd name="connsiteX115" fmla="*/ 40039 w 247232"/>
              <a:gd name="connsiteY115" fmla="*/ 211444 h 247990"/>
              <a:gd name="connsiteX116" fmla="*/ 43784 w 247232"/>
              <a:gd name="connsiteY116" fmla="*/ 212921 h 247990"/>
              <a:gd name="connsiteX117" fmla="*/ 47798 w 247232"/>
              <a:gd name="connsiteY117" fmla="*/ 211177 h 247990"/>
              <a:gd name="connsiteX118" fmla="*/ 49272 w 247232"/>
              <a:gd name="connsiteY118" fmla="*/ 207241 h 247990"/>
              <a:gd name="connsiteX119" fmla="*/ 47531 w 247232"/>
              <a:gd name="connsiteY119" fmla="*/ 203417 h 247990"/>
              <a:gd name="connsiteX120" fmla="*/ 28685 w 247232"/>
              <a:gd name="connsiteY120" fmla="*/ 179139 h 247990"/>
              <a:gd name="connsiteX121" fmla="*/ 28573 w 247232"/>
              <a:gd name="connsiteY121" fmla="*/ 178936 h 247990"/>
              <a:gd name="connsiteX122" fmla="*/ 14584 w 247232"/>
              <a:gd name="connsiteY122" fmla="*/ 137611 h 247990"/>
              <a:gd name="connsiteX123" fmla="*/ 17480 w 247232"/>
              <a:gd name="connsiteY123" fmla="*/ 95518 h 247990"/>
              <a:gd name="connsiteX124" fmla="*/ 36072 w 247232"/>
              <a:gd name="connsiteY124" fmla="*/ 57431 h 247990"/>
              <a:gd name="connsiteX125" fmla="*/ 69122 w 247232"/>
              <a:gd name="connsiteY125" fmla="*/ 28358 h 247990"/>
              <a:gd name="connsiteX126" fmla="*/ 129651 w 247232"/>
              <a:gd name="connsiteY126" fmla="*/ 13861 h 247990"/>
              <a:gd name="connsiteX127" fmla="*/ 135402 w 247232"/>
              <a:gd name="connsiteY127" fmla="*/ 8645 h 247990"/>
              <a:gd name="connsiteX128" fmla="*/ 130186 w 247232"/>
              <a:gd name="connsiteY128" fmla="*/ 2894 h 247990"/>
              <a:gd name="connsiteX129" fmla="*/ 124093 w 247232"/>
              <a:gd name="connsiteY129" fmla="*/ 2745 h 247990"/>
              <a:gd name="connsiteX130" fmla="*/ 117314 w 247232"/>
              <a:gd name="connsiteY130" fmla="*/ 100289 h 247990"/>
              <a:gd name="connsiteX131" fmla="*/ 93679 w 247232"/>
              <a:gd name="connsiteY131" fmla="*/ 75079 h 247990"/>
              <a:gd name="connsiteX132" fmla="*/ 94205 w 247232"/>
              <a:gd name="connsiteY132" fmla="*/ 63525 h 247990"/>
              <a:gd name="connsiteX133" fmla="*/ 94205 w 247232"/>
              <a:gd name="connsiteY133" fmla="*/ 63525 h 247990"/>
              <a:gd name="connsiteX134" fmla="*/ 105759 w 247232"/>
              <a:gd name="connsiteY134" fmla="*/ 64050 h 247990"/>
              <a:gd name="connsiteX135" fmla="*/ 129393 w 247232"/>
              <a:gd name="connsiteY135" fmla="*/ 89260 h 247990"/>
              <a:gd name="connsiteX136" fmla="*/ 128868 w 247232"/>
              <a:gd name="connsiteY136" fmla="*/ 100814 h 247990"/>
              <a:gd name="connsiteX137" fmla="*/ 128868 w 247232"/>
              <a:gd name="connsiteY137" fmla="*/ 100814 h 247990"/>
              <a:gd name="connsiteX138" fmla="*/ 117314 w 247232"/>
              <a:gd name="connsiteY138" fmla="*/ 100289 h 247990"/>
              <a:gd name="connsiteX139" fmla="*/ 123194 w 247232"/>
              <a:gd name="connsiteY139" fmla="*/ 104084 h 247990"/>
              <a:gd name="connsiteX140" fmla="*/ 116343 w 247232"/>
              <a:gd name="connsiteY140" fmla="*/ 101260 h 247990"/>
              <a:gd name="connsiteX141" fmla="*/ 116312 w 247232"/>
              <a:gd name="connsiteY141" fmla="*/ 101228 h 247990"/>
              <a:gd name="connsiteX142" fmla="*/ 92693 w 247232"/>
              <a:gd name="connsiteY142" fmla="*/ 76033 h 247990"/>
              <a:gd name="connsiteX143" fmla="*/ 93234 w 247232"/>
              <a:gd name="connsiteY143" fmla="*/ 62554 h 247990"/>
              <a:gd name="connsiteX144" fmla="*/ 106729 w 247232"/>
              <a:gd name="connsiteY144" fmla="*/ 63079 h 247990"/>
              <a:gd name="connsiteX145" fmla="*/ 106760 w 247232"/>
              <a:gd name="connsiteY145" fmla="*/ 63111 h 247990"/>
              <a:gd name="connsiteX146" fmla="*/ 130380 w 247232"/>
              <a:gd name="connsiteY146" fmla="*/ 88305 h 247990"/>
              <a:gd name="connsiteX147" fmla="*/ 129839 w 247232"/>
              <a:gd name="connsiteY147" fmla="*/ 101785 h 247990"/>
              <a:gd name="connsiteX148" fmla="*/ 129758 w 247232"/>
              <a:gd name="connsiteY148" fmla="*/ 101865 h 247990"/>
              <a:gd name="connsiteX149" fmla="*/ 129666 w 247232"/>
              <a:gd name="connsiteY149" fmla="*/ 101931 h 247990"/>
              <a:gd name="connsiteX150" fmla="*/ 123194 w 247232"/>
              <a:gd name="connsiteY150" fmla="*/ 104084 h 247990"/>
              <a:gd name="connsiteX151" fmla="*/ 118299 w 247232"/>
              <a:gd name="connsiteY151" fmla="*/ 99333 h 247990"/>
              <a:gd name="connsiteX152" fmla="*/ 127976 w 247232"/>
              <a:gd name="connsiteY152" fmla="*/ 99764 h 247990"/>
              <a:gd name="connsiteX153" fmla="*/ 128423 w 247232"/>
              <a:gd name="connsiteY153" fmla="*/ 90230 h 247990"/>
              <a:gd name="connsiteX154" fmla="*/ 128392 w 247232"/>
              <a:gd name="connsiteY154" fmla="*/ 90199 h 247990"/>
              <a:gd name="connsiteX155" fmla="*/ 104773 w 247232"/>
              <a:gd name="connsiteY155" fmla="*/ 65005 h 247990"/>
              <a:gd name="connsiteX156" fmla="*/ 95175 w 247232"/>
              <a:gd name="connsiteY156" fmla="*/ 64495 h 247990"/>
              <a:gd name="connsiteX157" fmla="*/ 94650 w 247232"/>
              <a:gd name="connsiteY157" fmla="*/ 74109 h 247990"/>
              <a:gd name="connsiteX158" fmla="*/ 94681 w 247232"/>
              <a:gd name="connsiteY158" fmla="*/ 74140 h 247990"/>
              <a:gd name="connsiteX159" fmla="*/ 118299 w 247232"/>
              <a:gd name="connsiteY159" fmla="*/ 99333 h 247990"/>
              <a:gd name="connsiteX160" fmla="*/ 118364 w 247232"/>
              <a:gd name="connsiteY160" fmla="*/ 89260 h 247990"/>
              <a:gd name="connsiteX161" fmla="*/ 143574 w 247232"/>
              <a:gd name="connsiteY161" fmla="*/ 65625 h 247990"/>
              <a:gd name="connsiteX162" fmla="*/ 155128 w 247232"/>
              <a:gd name="connsiteY162" fmla="*/ 66151 h 247990"/>
              <a:gd name="connsiteX163" fmla="*/ 155128 w 247232"/>
              <a:gd name="connsiteY163" fmla="*/ 66151 h 247990"/>
              <a:gd name="connsiteX164" fmla="*/ 154603 w 247232"/>
              <a:gd name="connsiteY164" fmla="*/ 77180 h 247990"/>
              <a:gd name="connsiteX165" fmla="*/ 129393 w 247232"/>
              <a:gd name="connsiteY165" fmla="*/ 100814 h 247990"/>
              <a:gd name="connsiteX166" fmla="*/ 117839 w 247232"/>
              <a:gd name="connsiteY166" fmla="*/ 100814 h 247990"/>
              <a:gd name="connsiteX167" fmla="*/ 117839 w 247232"/>
              <a:gd name="connsiteY167" fmla="*/ 100814 h 247990"/>
              <a:gd name="connsiteX168" fmla="*/ 118364 w 247232"/>
              <a:gd name="connsiteY168" fmla="*/ 89260 h 247990"/>
              <a:gd name="connsiteX169" fmla="*/ 123616 w 247232"/>
              <a:gd name="connsiteY169" fmla="*/ 104550 h 247990"/>
              <a:gd name="connsiteX170" fmla="*/ 116868 w 247232"/>
              <a:gd name="connsiteY170" fmla="*/ 101785 h 247990"/>
              <a:gd name="connsiteX171" fmla="*/ 114368 w 247232"/>
              <a:gd name="connsiteY171" fmla="*/ 94951 h 247990"/>
              <a:gd name="connsiteX172" fmla="*/ 117394 w 247232"/>
              <a:gd name="connsiteY172" fmla="*/ 88289 h 247990"/>
              <a:gd name="connsiteX173" fmla="*/ 117425 w 247232"/>
              <a:gd name="connsiteY173" fmla="*/ 88259 h 247990"/>
              <a:gd name="connsiteX174" fmla="*/ 142620 w 247232"/>
              <a:gd name="connsiteY174" fmla="*/ 64639 h 247990"/>
              <a:gd name="connsiteX175" fmla="*/ 156099 w 247232"/>
              <a:gd name="connsiteY175" fmla="*/ 65180 h 247990"/>
              <a:gd name="connsiteX176" fmla="*/ 156183 w 247232"/>
              <a:gd name="connsiteY176" fmla="*/ 65272 h 247990"/>
              <a:gd name="connsiteX177" fmla="*/ 155574 w 247232"/>
              <a:gd name="connsiteY177" fmla="*/ 78150 h 247990"/>
              <a:gd name="connsiteX178" fmla="*/ 155543 w 247232"/>
              <a:gd name="connsiteY178" fmla="*/ 78181 h 247990"/>
              <a:gd name="connsiteX179" fmla="*/ 130348 w 247232"/>
              <a:gd name="connsiteY179" fmla="*/ 101801 h 247990"/>
              <a:gd name="connsiteX180" fmla="*/ 123616 w 247232"/>
              <a:gd name="connsiteY180" fmla="*/ 104550 h 247990"/>
              <a:gd name="connsiteX181" fmla="*/ 119320 w 247232"/>
              <a:gd name="connsiteY181" fmla="*/ 90245 h 247990"/>
              <a:gd name="connsiteX182" fmla="*/ 117108 w 247232"/>
              <a:gd name="connsiteY182" fmla="*/ 95123 h 247990"/>
              <a:gd name="connsiteX183" fmla="*/ 118809 w 247232"/>
              <a:gd name="connsiteY183" fmla="*/ 99844 h 247990"/>
              <a:gd name="connsiteX184" fmla="*/ 123616 w 247232"/>
              <a:gd name="connsiteY184" fmla="*/ 101805 h 247990"/>
              <a:gd name="connsiteX185" fmla="*/ 128423 w 247232"/>
              <a:gd name="connsiteY185" fmla="*/ 99844 h 247990"/>
              <a:gd name="connsiteX186" fmla="*/ 128455 w 247232"/>
              <a:gd name="connsiteY186" fmla="*/ 99813 h 247990"/>
              <a:gd name="connsiteX187" fmla="*/ 153648 w 247232"/>
              <a:gd name="connsiteY187" fmla="*/ 76195 h 247990"/>
              <a:gd name="connsiteX188" fmla="*/ 154114 w 247232"/>
              <a:gd name="connsiteY188" fmla="*/ 67077 h 247990"/>
              <a:gd name="connsiteX189" fmla="*/ 144545 w 247232"/>
              <a:gd name="connsiteY189" fmla="*/ 66596 h 247990"/>
              <a:gd name="connsiteX190" fmla="*/ 144513 w 247232"/>
              <a:gd name="connsiteY190" fmla="*/ 66627 h 247990"/>
              <a:gd name="connsiteX191" fmla="*/ 119320 w 247232"/>
              <a:gd name="connsiteY191" fmla="*/ 90245 h 247990"/>
              <a:gd name="connsiteX192" fmla="*/ 193993 w 247232"/>
              <a:gd name="connsiteY192" fmla="*/ 22559 h 247990"/>
              <a:gd name="connsiteX193" fmla="*/ 229707 w 247232"/>
              <a:gd name="connsiteY193" fmla="*/ 29386 h 247990"/>
              <a:gd name="connsiteX194" fmla="*/ 236010 w 247232"/>
              <a:gd name="connsiteY194" fmla="*/ 38840 h 247990"/>
              <a:gd name="connsiteX195" fmla="*/ 236010 w 247232"/>
              <a:gd name="connsiteY195" fmla="*/ 39365 h 247990"/>
              <a:gd name="connsiteX196" fmla="*/ 226556 w 247232"/>
              <a:gd name="connsiteY196" fmla="*/ 45668 h 247990"/>
              <a:gd name="connsiteX197" fmla="*/ 190842 w 247232"/>
              <a:gd name="connsiteY197" fmla="*/ 38840 h 247990"/>
              <a:gd name="connsiteX198" fmla="*/ 184540 w 247232"/>
              <a:gd name="connsiteY198" fmla="*/ 29386 h 247990"/>
              <a:gd name="connsiteX199" fmla="*/ 184540 w 247232"/>
              <a:gd name="connsiteY199" fmla="*/ 28861 h 247990"/>
              <a:gd name="connsiteX200" fmla="*/ 193993 w 247232"/>
              <a:gd name="connsiteY200" fmla="*/ 22559 h 247990"/>
              <a:gd name="connsiteX201" fmla="*/ 228215 w 247232"/>
              <a:gd name="connsiteY201" fmla="*/ 46696 h 247990"/>
              <a:gd name="connsiteX202" fmla="*/ 226379 w 247232"/>
              <a:gd name="connsiteY202" fmla="*/ 46472 h 247990"/>
              <a:gd name="connsiteX203" fmla="*/ 190642 w 247232"/>
              <a:gd name="connsiteY203" fmla="*/ 39639 h 247990"/>
              <a:gd name="connsiteX204" fmla="*/ 185044 w 247232"/>
              <a:gd name="connsiteY204" fmla="*/ 35763 h 247990"/>
              <a:gd name="connsiteX205" fmla="*/ 183716 w 247232"/>
              <a:gd name="connsiteY205" fmla="*/ 29288 h 247990"/>
              <a:gd name="connsiteX206" fmla="*/ 183716 w 247232"/>
              <a:gd name="connsiteY206" fmla="*/ 28760 h 247990"/>
              <a:gd name="connsiteX207" fmla="*/ 183741 w 247232"/>
              <a:gd name="connsiteY207" fmla="*/ 28661 h 247990"/>
              <a:gd name="connsiteX208" fmla="*/ 194170 w 247232"/>
              <a:gd name="connsiteY208" fmla="*/ 21754 h 247990"/>
              <a:gd name="connsiteX209" fmla="*/ 229907 w 247232"/>
              <a:gd name="connsiteY209" fmla="*/ 28588 h 247990"/>
              <a:gd name="connsiteX210" fmla="*/ 235505 w 247232"/>
              <a:gd name="connsiteY210" fmla="*/ 32463 h 247990"/>
              <a:gd name="connsiteX211" fmla="*/ 236833 w 247232"/>
              <a:gd name="connsiteY211" fmla="*/ 38939 h 247990"/>
              <a:gd name="connsiteX212" fmla="*/ 236833 w 247232"/>
              <a:gd name="connsiteY212" fmla="*/ 39467 h 247990"/>
              <a:gd name="connsiteX213" fmla="*/ 236808 w 247232"/>
              <a:gd name="connsiteY213" fmla="*/ 39565 h 247990"/>
              <a:gd name="connsiteX214" fmla="*/ 232933 w 247232"/>
              <a:gd name="connsiteY214" fmla="*/ 45163 h 247990"/>
              <a:gd name="connsiteX215" fmla="*/ 228215 w 247232"/>
              <a:gd name="connsiteY215" fmla="*/ 46696 h 247990"/>
              <a:gd name="connsiteX216" fmla="*/ 191020 w 247232"/>
              <a:gd name="connsiteY216" fmla="*/ 38035 h 247990"/>
              <a:gd name="connsiteX217" fmla="*/ 226756 w 247232"/>
              <a:gd name="connsiteY217" fmla="*/ 44869 h 247990"/>
              <a:gd name="connsiteX218" fmla="*/ 231996 w 247232"/>
              <a:gd name="connsiteY218" fmla="*/ 43809 h 247990"/>
              <a:gd name="connsiteX219" fmla="*/ 235186 w 247232"/>
              <a:gd name="connsiteY219" fmla="*/ 39261 h 247990"/>
              <a:gd name="connsiteX220" fmla="*/ 235186 w 247232"/>
              <a:gd name="connsiteY220" fmla="*/ 38739 h 247990"/>
              <a:gd name="connsiteX221" fmla="*/ 235211 w 247232"/>
              <a:gd name="connsiteY221" fmla="*/ 38640 h 247990"/>
              <a:gd name="connsiteX222" fmla="*/ 234151 w 247232"/>
              <a:gd name="connsiteY222" fmla="*/ 33400 h 247990"/>
              <a:gd name="connsiteX223" fmla="*/ 229530 w 247232"/>
              <a:gd name="connsiteY223" fmla="*/ 30191 h 247990"/>
              <a:gd name="connsiteX224" fmla="*/ 193794 w 247232"/>
              <a:gd name="connsiteY224" fmla="*/ 23358 h 247990"/>
              <a:gd name="connsiteX225" fmla="*/ 185363 w 247232"/>
              <a:gd name="connsiteY225" fmla="*/ 28965 h 247990"/>
              <a:gd name="connsiteX226" fmla="*/ 185363 w 247232"/>
              <a:gd name="connsiteY226" fmla="*/ 29488 h 247990"/>
              <a:gd name="connsiteX227" fmla="*/ 185338 w 247232"/>
              <a:gd name="connsiteY227" fmla="*/ 29586 h 247990"/>
              <a:gd name="connsiteX228" fmla="*/ 186398 w 247232"/>
              <a:gd name="connsiteY228" fmla="*/ 34826 h 247990"/>
              <a:gd name="connsiteX229" fmla="*/ 191020 w 247232"/>
              <a:gd name="connsiteY229" fmla="*/ 38035 h 247990"/>
              <a:gd name="connsiteX230" fmla="*/ 14899 w 247232"/>
              <a:gd name="connsiteY230" fmla="*/ 195876 h 247990"/>
              <a:gd name="connsiteX231" fmla="*/ 50613 w 247232"/>
              <a:gd name="connsiteY231" fmla="*/ 202704 h 247990"/>
              <a:gd name="connsiteX232" fmla="*/ 56915 w 247232"/>
              <a:gd name="connsiteY232" fmla="*/ 212158 h 247990"/>
              <a:gd name="connsiteX233" fmla="*/ 56915 w 247232"/>
              <a:gd name="connsiteY233" fmla="*/ 212683 h 247990"/>
              <a:gd name="connsiteX234" fmla="*/ 47461 w 247232"/>
              <a:gd name="connsiteY234" fmla="*/ 218985 h 247990"/>
              <a:gd name="connsiteX235" fmla="*/ 11748 w 247232"/>
              <a:gd name="connsiteY235" fmla="*/ 212158 h 247990"/>
              <a:gd name="connsiteX236" fmla="*/ 5445 w 247232"/>
              <a:gd name="connsiteY236" fmla="*/ 202704 h 247990"/>
              <a:gd name="connsiteX237" fmla="*/ 5445 w 247232"/>
              <a:gd name="connsiteY237" fmla="*/ 202179 h 247990"/>
              <a:gd name="connsiteX238" fmla="*/ 14899 w 247232"/>
              <a:gd name="connsiteY238" fmla="*/ 195876 h 247990"/>
              <a:gd name="connsiteX239" fmla="*/ 49084 w 247232"/>
              <a:gd name="connsiteY239" fmla="*/ 220008 h 247990"/>
              <a:gd name="connsiteX240" fmla="*/ 47284 w 247232"/>
              <a:gd name="connsiteY240" fmla="*/ 219790 h 247990"/>
              <a:gd name="connsiteX241" fmla="*/ 11548 w 247232"/>
              <a:gd name="connsiteY241" fmla="*/ 212957 h 247990"/>
              <a:gd name="connsiteX242" fmla="*/ 4622 w 247232"/>
              <a:gd name="connsiteY242" fmla="*/ 202606 h 247990"/>
              <a:gd name="connsiteX243" fmla="*/ 4628 w 247232"/>
              <a:gd name="connsiteY243" fmla="*/ 202077 h 247990"/>
              <a:gd name="connsiteX244" fmla="*/ 8238 w 247232"/>
              <a:gd name="connsiteY244" fmla="*/ 196439 h 247990"/>
              <a:gd name="connsiteX245" fmla="*/ 15075 w 247232"/>
              <a:gd name="connsiteY245" fmla="*/ 195071 h 247990"/>
              <a:gd name="connsiteX246" fmla="*/ 50812 w 247232"/>
              <a:gd name="connsiteY246" fmla="*/ 201905 h 247990"/>
              <a:gd name="connsiteX247" fmla="*/ 56410 w 247232"/>
              <a:gd name="connsiteY247" fmla="*/ 205781 h 247990"/>
              <a:gd name="connsiteX248" fmla="*/ 57738 w 247232"/>
              <a:gd name="connsiteY248" fmla="*/ 212256 h 247990"/>
              <a:gd name="connsiteX249" fmla="*/ 57738 w 247232"/>
              <a:gd name="connsiteY249" fmla="*/ 212784 h 247990"/>
              <a:gd name="connsiteX250" fmla="*/ 57714 w 247232"/>
              <a:gd name="connsiteY250" fmla="*/ 212883 h 247990"/>
              <a:gd name="connsiteX251" fmla="*/ 49084 w 247232"/>
              <a:gd name="connsiteY251" fmla="*/ 220008 h 247990"/>
              <a:gd name="connsiteX252" fmla="*/ 11926 w 247232"/>
              <a:gd name="connsiteY252" fmla="*/ 211353 h 247990"/>
              <a:gd name="connsiteX253" fmla="*/ 47661 w 247232"/>
              <a:gd name="connsiteY253" fmla="*/ 218186 h 247990"/>
              <a:gd name="connsiteX254" fmla="*/ 56091 w 247232"/>
              <a:gd name="connsiteY254" fmla="*/ 212579 h 247990"/>
              <a:gd name="connsiteX255" fmla="*/ 56091 w 247232"/>
              <a:gd name="connsiteY255" fmla="*/ 212056 h 247990"/>
              <a:gd name="connsiteX256" fmla="*/ 56116 w 247232"/>
              <a:gd name="connsiteY256" fmla="*/ 211958 h 247990"/>
              <a:gd name="connsiteX257" fmla="*/ 55056 w 247232"/>
              <a:gd name="connsiteY257" fmla="*/ 206718 h 247990"/>
              <a:gd name="connsiteX258" fmla="*/ 50434 w 247232"/>
              <a:gd name="connsiteY258" fmla="*/ 203508 h 247990"/>
              <a:gd name="connsiteX259" fmla="*/ 14699 w 247232"/>
              <a:gd name="connsiteY259" fmla="*/ 196675 h 247990"/>
              <a:gd name="connsiteX260" fmla="*/ 9169 w 247232"/>
              <a:gd name="connsiteY260" fmla="*/ 197798 h 247990"/>
              <a:gd name="connsiteX261" fmla="*/ 6268 w 247232"/>
              <a:gd name="connsiteY261" fmla="*/ 202232 h 247990"/>
              <a:gd name="connsiteX262" fmla="*/ 6268 w 247232"/>
              <a:gd name="connsiteY262" fmla="*/ 202805 h 247990"/>
              <a:gd name="connsiteX263" fmla="*/ 6244 w 247232"/>
              <a:gd name="connsiteY263" fmla="*/ 202903 h 247990"/>
              <a:gd name="connsiteX264" fmla="*/ 11926 w 247232"/>
              <a:gd name="connsiteY264" fmla="*/ 211353 h 247990"/>
              <a:gd name="connsiteX265" fmla="*/ 162482 w 247232"/>
              <a:gd name="connsiteY265" fmla="*/ 117621 h 247990"/>
              <a:gd name="connsiteX266" fmla="*/ 85276 w 247232"/>
              <a:gd name="connsiteY266" fmla="*/ 117621 h 247990"/>
              <a:gd name="connsiteX267" fmla="*/ 77923 w 247232"/>
              <a:gd name="connsiteY267" fmla="*/ 110268 h 247990"/>
              <a:gd name="connsiteX268" fmla="*/ 77923 w 247232"/>
              <a:gd name="connsiteY268" fmla="*/ 108692 h 247990"/>
              <a:gd name="connsiteX269" fmla="*/ 85276 w 247232"/>
              <a:gd name="connsiteY269" fmla="*/ 101339 h 247990"/>
              <a:gd name="connsiteX270" fmla="*/ 162482 w 247232"/>
              <a:gd name="connsiteY270" fmla="*/ 101339 h 247990"/>
              <a:gd name="connsiteX271" fmla="*/ 169834 w 247232"/>
              <a:gd name="connsiteY271" fmla="*/ 108692 h 247990"/>
              <a:gd name="connsiteX272" fmla="*/ 169834 w 247232"/>
              <a:gd name="connsiteY272" fmla="*/ 110268 h 247990"/>
              <a:gd name="connsiteX273" fmla="*/ 162482 w 247232"/>
              <a:gd name="connsiteY273" fmla="*/ 117621 h 247990"/>
              <a:gd name="connsiteX274" fmla="*/ 162482 w 247232"/>
              <a:gd name="connsiteY274" fmla="*/ 118993 h 247990"/>
              <a:gd name="connsiteX275" fmla="*/ 85276 w 247232"/>
              <a:gd name="connsiteY275" fmla="*/ 118993 h 247990"/>
              <a:gd name="connsiteX276" fmla="*/ 76551 w 247232"/>
              <a:gd name="connsiteY276" fmla="*/ 110268 h 247990"/>
              <a:gd name="connsiteX277" fmla="*/ 76551 w 247232"/>
              <a:gd name="connsiteY277" fmla="*/ 108692 h 247990"/>
              <a:gd name="connsiteX278" fmla="*/ 85276 w 247232"/>
              <a:gd name="connsiteY278" fmla="*/ 99967 h 247990"/>
              <a:gd name="connsiteX279" fmla="*/ 162482 w 247232"/>
              <a:gd name="connsiteY279" fmla="*/ 99967 h 247990"/>
              <a:gd name="connsiteX280" fmla="*/ 171207 w 247232"/>
              <a:gd name="connsiteY280" fmla="*/ 108692 h 247990"/>
              <a:gd name="connsiteX281" fmla="*/ 171207 w 247232"/>
              <a:gd name="connsiteY281" fmla="*/ 110268 h 247990"/>
              <a:gd name="connsiteX282" fmla="*/ 162482 w 247232"/>
              <a:gd name="connsiteY282" fmla="*/ 118993 h 247990"/>
              <a:gd name="connsiteX283" fmla="*/ 85276 w 247232"/>
              <a:gd name="connsiteY283" fmla="*/ 102712 h 247990"/>
              <a:gd name="connsiteX284" fmla="*/ 79296 w 247232"/>
              <a:gd name="connsiteY284" fmla="*/ 108692 h 247990"/>
              <a:gd name="connsiteX285" fmla="*/ 79296 w 247232"/>
              <a:gd name="connsiteY285" fmla="*/ 110268 h 247990"/>
              <a:gd name="connsiteX286" fmla="*/ 85276 w 247232"/>
              <a:gd name="connsiteY286" fmla="*/ 116248 h 247990"/>
              <a:gd name="connsiteX287" fmla="*/ 162482 w 247232"/>
              <a:gd name="connsiteY287" fmla="*/ 116248 h 247990"/>
              <a:gd name="connsiteX288" fmla="*/ 168462 w 247232"/>
              <a:gd name="connsiteY288" fmla="*/ 110267 h 247990"/>
              <a:gd name="connsiteX289" fmla="*/ 168462 w 247232"/>
              <a:gd name="connsiteY289" fmla="*/ 108692 h 247990"/>
              <a:gd name="connsiteX290" fmla="*/ 162482 w 247232"/>
              <a:gd name="connsiteY290" fmla="*/ 102712 h 247990"/>
              <a:gd name="connsiteX291" fmla="*/ 85276 w 247232"/>
              <a:gd name="connsiteY291" fmla="*/ 102712 h 247990"/>
              <a:gd name="connsiteX292" fmla="*/ 85276 w 247232"/>
              <a:gd name="connsiteY292" fmla="*/ 102712 h 247990"/>
              <a:gd name="connsiteX293" fmla="*/ 116263 w 247232"/>
              <a:gd name="connsiteY293" fmla="*/ 174343 h 247990"/>
              <a:gd name="connsiteX294" fmla="*/ 116263 w 247232"/>
              <a:gd name="connsiteY294" fmla="*/ 116045 h 247990"/>
              <a:gd name="connsiteX295" fmla="*/ 123616 w 247232"/>
              <a:gd name="connsiteY295" fmla="*/ 108692 h 247990"/>
              <a:gd name="connsiteX296" fmla="*/ 125192 w 247232"/>
              <a:gd name="connsiteY296" fmla="*/ 108692 h 247990"/>
              <a:gd name="connsiteX297" fmla="*/ 132545 w 247232"/>
              <a:gd name="connsiteY297" fmla="*/ 116045 h 247990"/>
              <a:gd name="connsiteX298" fmla="*/ 132545 w 247232"/>
              <a:gd name="connsiteY298" fmla="*/ 174868 h 247990"/>
              <a:gd name="connsiteX299" fmla="*/ 125192 w 247232"/>
              <a:gd name="connsiteY299" fmla="*/ 182221 h 247990"/>
              <a:gd name="connsiteX300" fmla="*/ 123091 w 247232"/>
              <a:gd name="connsiteY300" fmla="*/ 182221 h 247990"/>
              <a:gd name="connsiteX301" fmla="*/ 116263 w 247232"/>
              <a:gd name="connsiteY301" fmla="*/ 174343 h 247990"/>
              <a:gd name="connsiteX302" fmla="*/ 125192 w 247232"/>
              <a:gd name="connsiteY302" fmla="*/ 183594 h 247990"/>
              <a:gd name="connsiteX303" fmla="*/ 122897 w 247232"/>
              <a:gd name="connsiteY303" fmla="*/ 183580 h 247990"/>
              <a:gd name="connsiteX304" fmla="*/ 114891 w 247232"/>
              <a:gd name="connsiteY304" fmla="*/ 174343 h 247990"/>
              <a:gd name="connsiteX305" fmla="*/ 114891 w 247232"/>
              <a:gd name="connsiteY305" fmla="*/ 116045 h 247990"/>
              <a:gd name="connsiteX306" fmla="*/ 123616 w 247232"/>
              <a:gd name="connsiteY306" fmla="*/ 107320 h 247990"/>
              <a:gd name="connsiteX307" fmla="*/ 125192 w 247232"/>
              <a:gd name="connsiteY307" fmla="*/ 107320 h 247990"/>
              <a:gd name="connsiteX308" fmla="*/ 133917 w 247232"/>
              <a:gd name="connsiteY308" fmla="*/ 116045 h 247990"/>
              <a:gd name="connsiteX309" fmla="*/ 133917 w 247232"/>
              <a:gd name="connsiteY309" fmla="*/ 174868 h 247990"/>
              <a:gd name="connsiteX310" fmla="*/ 125192 w 247232"/>
              <a:gd name="connsiteY310" fmla="*/ 183594 h 247990"/>
              <a:gd name="connsiteX311" fmla="*/ 123193 w 247232"/>
              <a:gd name="connsiteY311" fmla="*/ 180849 h 247990"/>
              <a:gd name="connsiteX312" fmla="*/ 125192 w 247232"/>
              <a:gd name="connsiteY312" fmla="*/ 180849 h 247990"/>
              <a:gd name="connsiteX313" fmla="*/ 131172 w 247232"/>
              <a:gd name="connsiteY313" fmla="*/ 174868 h 247990"/>
              <a:gd name="connsiteX314" fmla="*/ 131172 w 247232"/>
              <a:gd name="connsiteY314" fmla="*/ 116045 h 247990"/>
              <a:gd name="connsiteX315" fmla="*/ 125192 w 247232"/>
              <a:gd name="connsiteY315" fmla="*/ 110065 h 247990"/>
              <a:gd name="connsiteX316" fmla="*/ 123616 w 247232"/>
              <a:gd name="connsiteY316" fmla="*/ 110065 h 247990"/>
              <a:gd name="connsiteX317" fmla="*/ 117636 w 247232"/>
              <a:gd name="connsiteY317" fmla="*/ 116045 h 247990"/>
              <a:gd name="connsiteX318" fmla="*/ 117636 w 247232"/>
              <a:gd name="connsiteY318" fmla="*/ 174343 h 247990"/>
              <a:gd name="connsiteX319" fmla="*/ 123193 w 247232"/>
              <a:gd name="connsiteY319" fmla="*/ 180849 h 247990"/>
              <a:gd name="connsiteX320" fmla="*/ 162482 w 247232"/>
              <a:gd name="connsiteY320" fmla="*/ 154385 h 247990"/>
              <a:gd name="connsiteX321" fmla="*/ 85276 w 247232"/>
              <a:gd name="connsiteY321" fmla="*/ 154385 h 247990"/>
              <a:gd name="connsiteX322" fmla="*/ 77923 w 247232"/>
              <a:gd name="connsiteY322" fmla="*/ 147032 h 247990"/>
              <a:gd name="connsiteX323" fmla="*/ 77923 w 247232"/>
              <a:gd name="connsiteY323" fmla="*/ 145457 h 247990"/>
              <a:gd name="connsiteX324" fmla="*/ 85276 w 247232"/>
              <a:gd name="connsiteY324" fmla="*/ 138104 h 247990"/>
              <a:gd name="connsiteX325" fmla="*/ 162482 w 247232"/>
              <a:gd name="connsiteY325" fmla="*/ 138104 h 247990"/>
              <a:gd name="connsiteX326" fmla="*/ 169834 w 247232"/>
              <a:gd name="connsiteY326" fmla="*/ 145457 h 247990"/>
              <a:gd name="connsiteX327" fmla="*/ 169834 w 247232"/>
              <a:gd name="connsiteY327" fmla="*/ 147032 h 247990"/>
              <a:gd name="connsiteX328" fmla="*/ 162482 w 247232"/>
              <a:gd name="connsiteY328" fmla="*/ 154385 h 247990"/>
              <a:gd name="connsiteX329" fmla="*/ 162482 w 247232"/>
              <a:gd name="connsiteY329" fmla="*/ 155758 h 247990"/>
              <a:gd name="connsiteX330" fmla="*/ 85276 w 247232"/>
              <a:gd name="connsiteY330" fmla="*/ 155758 h 247990"/>
              <a:gd name="connsiteX331" fmla="*/ 76551 w 247232"/>
              <a:gd name="connsiteY331" fmla="*/ 147032 h 247990"/>
              <a:gd name="connsiteX332" fmla="*/ 76551 w 247232"/>
              <a:gd name="connsiteY332" fmla="*/ 145457 h 247990"/>
              <a:gd name="connsiteX333" fmla="*/ 85276 w 247232"/>
              <a:gd name="connsiteY333" fmla="*/ 136731 h 247990"/>
              <a:gd name="connsiteX334" fmla="*/ 162482 w 247232"/>
              <a:gd name="connsiteY334" fmla="*/ 136731 h 247990"/>
              <a:gd name="connsiteX335" fmla="*/ 171207 w 247232"/>
              <a:gd name="connsiteY335" fmla="*/ 145457 h 247990"/>
              <a:gd name="connsiteX336" fmla="*/ 171207 w 247232"/>
              <a:gd name="connsiteY336" fmla="*/ 147032 h 247990"/>
              <a:gd name="connsiteX337" fmla="*/ 162482 w 247232"/>
              <a:gd name="connsiteY337" fmla="*/ 155758 h 247990"/>
              <a:gd name="connsiteX338" fmla="*/ 85276 w 247232"/>
              <a:gd name="connsiteY338" fmla="*/ 139476 h 247990"/>
              <a:gd name="connsiteX339" fmla="*/ 79296 w 247232"/>
              <a:gd name="connsiteY339" fmla="*/ 145456 h 247990"/>
              <a:gd name="connsiteX340" fmla="*/ 79296 w 247232"/>
              <a:gd name="connsiteY340" fmla="*/ 147032 h 247990"/>
              <a:gd name="connsiteX341" fmla="*/ 85276 w 247232"/>
              <a:gd name="connsiteY341" fmla="*/ 153012 h 247990"/>
              <a:gd name="connsiteX342" fmla="*/ 162482 w 247232"/>
              <a:gd name="connsiteY342" fmla="*/ 153012 h 247990"/>
              <a:gd name="connsiteX343" fmla="*/ 168462 w 247232"/>
              <a:gd name="connsiteY343" fmla="*/ 147032 h 247990"/>
              <a:gd name="connsiteX344" fmla="*/ 168462 w 247232"/>
              <a:gd name="connsiteY344" fmla="*/ 145456 h 247990"/>
              <a:gd name="connsiteX345" fmla="*/ 162482 w 247232"/>
              <a:gd name="connsiteY345" fmla="*/ 139476 h 247990"/>
              <a:gd name="connsiteX346" fmla="*/ 85276 w 247232"/>
              <a:gd name="connsiteY346" fmla="*/ 139476 h 24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247232" h="247990">
                <a:moveTo>
                  <a:pt x="124019" y="246618"/>
                </a:moveTo>
                <a:cubicBezTo>
                  <a:pt x="116808" y="246618"/>
                  <a:pt x="109590" y="245960"/>
                  <a:pt x="102419" y="244642"/>
                </a:cubicBezTo>
                <a:cubicBezTo>
                  <a:pt x="98691" y="243958"/>
                  <a:pt x="96224" y="240381"/>
                  <a:pt x="96909" y="236653"/>
                </a:cubicBezTo>
                <a:cubicBezTo>
                  <a:pt x="97594" y="232925"/>
                  <a:pt x="101171" y="230458"/>
                  <a:pt x="104899" y="231143"/>
                </a:cubicBezTo>
                <a:cubicBezTo>
                  <a:pt x="117129" y="233389"/>
                  <a:pt x="129509" y="233473"/>
                  <a:pt x="141696" y="231391"/>
                </a:cubicBezTo>
                <a:cubicBezTo>
                  <a:pt x="154261" y="229244"/>
                  <a:pt x="166270" y="224846"/>
                  <a:pt x="177390" y="218319"/>
                </a:cubicBezTo>
                <a:cubicBezTo>
                  <a:pt x="177407" y="218309"/>
                  <a:pt x="177424" y="218299"/>
                  <a:pt x="177441" y="218290"/>
                </a:cubicBezTo>
                <a:cubicBezTo>
                  <a:pt x="190260" y="210913"/>
                  <a:pt x="201237" y="201255"/>
                  <a:pt x="210067" y="189587"/>
                </a:cubicBezTo>
                <a:cubicBezTo>
                  <a:pt x="218589" y="178324"/>
                  <a:pt x="224766" y="165670"/>
                  <a:pt x="228426" y="151974"/>
                </a:cubicBezTo>
                <a:cubicBezTo>
                  <a:pt x="232073" y="138328"/>
                  <a:pt x="233036" y="124342"/>
                  <a:pt x="231287" y="110407"/>
                </a:cubicBezTo>
                <a:cubicBezTo>
                  <a:pt x="229477" y="95993"/>
                  <a:pt x="224829" y="82263"/>
                  <a:pt x="217472" y="69598"/>
                </a:cubicBezTo>
                <a:cubicBezTo>
                  <a:pt x="210520" y="57680"/>
                  <a:pt x="202114" y="47815"/>
                  <a:pt x="191777" y="39447"/>
                </a:cubicBezTo>
                <a:cubicBezTo>
                  <a:pt x="188831" y="37062"/>
                  <a:pt x="188377" y="32741"/>
                  <a:pt x="190761" y="29795"/>
                </a:cubicBezTo>
                <a:cubicBezTo>
                  <a:pt x="193146" y="26850"/>
                  <a:pt x="197467" y="26394"/>
                  <a:pt x="200413" y="28779"/>
                </a:cubicBezTo>
                <a:cubicBezTo>
                  <a:pt x="212064" y="38211"/>
                  <a:pt x="221524" y="49304"/>
                  <a:pt x="229333" y="62693"/>
                </a:cubicBezTo>
                <a:cubicBezTo>
                  <a:pt x="237628" y="76970"/>
                  <a:pt x="242864" y="92444"/>
                  <a:pt x="244905" y="108697"/>
                </a:cubicBezTo>
                <a:cubicBezTo>
                  <a:pt x="246876" y="124399"/>
                  <a:pt x="245793" y="140151"/>
                  <a:pt x="241686" y="155517"/>
                </a:cubicBezTo>
                <a:cubicBezTo>
                  <a:pt x="237565" y="170935"/>
                  <a:pt x="230609" y="185184"/>
                  <a:pt x="221011" y="197868"/>
                </a:cubicBezTo>
                <a:cubicBezTo>
                  <a:pt x="211072" y="211004"/>
                  <a:pt x="198726" y="221871"/>
                  <a:pt x="184315" y="230169"/>
                </a:cubicBezTo>
                <a:cubicBezTo>
                  <a:pt x="171765" y="237531"/>
                  <a:pt x="158204" y="242494"/>
                  <a:pt x="144008" y="244919"/>
                </a:cubicBezTo>
                <a:cubicBezTo>
                  <a:pt x="137380" y="246052"/>
                  <a:pt x="130703" y="246618"/>
                  <a:pt x="124019" y="246618"/>
                </a:cubicBezTo>
                <a:close/>
                <a:moveTo>
                  <a:pt x="43783" y="214293"/>
                </a:moveTo>
                <a:cubicBezTo>
                  <a:pt x="42106" y="214293"/>
                  <a:pt x="40425" y="213682"/>
                  <a:pt x="39102" y="212447"/>
                </a:cubicBezTo>
                <a:cubicBezTo>
                  <a:pt x="30087" y="204033"/>
                  <a:pt x="23125" y="195060"/>
                  <a:pt x="17821" y="185019"/>
                </a:cubicBezTo>
                <a:cubicBezTo>
                  <a:pt x="9574" y="170786"/>
                  <a:pt x="4362" y="155355"/>
                  <a:pt x="2328" y="139149"/>
                </a:cubicBezTo>
                <a:cubicBezTo>
                  <a:pt x="357" y="123448"/>
                  <a:pt x="1440" y="107695"/>
                  <a:pt x="5546" y="92329"/>
                </a:cubicBezTo>
                <a:cubicBezTo>
                  <a:pt x="9667" y="76911"/>
                  <a:pt x="16623" y="62662"/>
                  <a:pt x="26221" y="49978"/>
                </a:cubicBezTo>
                <a:cubicBezTo>
                  <a:pt x="36167" y="36834"/>
                  <a:pt x="48523" y="25961"/>
                  <a:pt x="62946" y="17661"/>
                </a:cubicBezTo>
                <a:cubicBezTo>
                  <a:pt x="83180" y="5946"/>
                  <a:pt x="106463" y="361"/>
                  <a:pt x="130253" y="1523"/>
                </a:cubicBezTo>
                <a:cubicBezTo>
                  <a:pt x="134038" y="1708"/>
                  <a:pt x="136958" y="4926"/>
                  <a:pt x="136773" y="8712"/>
                </a:cubicBezTo>
                <a:cubicBezTo>
                  <a:pt x="136588" y="12498"/>
                  <a:pt x="133367" y="15417"/>
                  <a:pt x="129585" y="15232"/>
                </a:cubicBezTo>
                <a:cubicBezTo>
                  <a:pt x="108438" y="14201"/>
                  <a:pt x="87766" y="19151"/>
                  <a:pt x="69807" y="29548"/>
                </a:cubicBezTo>
                <a:cubicBezTo>
                  <a:pt x="56973" y="36934"/>
                  <a:pt x="45996" y="46591"/>
                  <a:pt x="37166" y="58260"/>
                </a:cubicBezTo>
                <a:cubicBezTo>
                  <a:pt x="28644" y="69522"/>
                  <a:pt x="22467" y="82177"/>
                  <a:pt x="18807" y="95872"/>
                </a:cubicBezTo>
                <a:cubicBezTo>
                  <a:pt x="15159" y="109519"/>
                  <a:pt x="14197" y="123504"/>
                  <a:pt x="15946" y="137440"/>
                </a:cubicBezTo>
                <a:cubicBezTo>
                  <a:pt x="17756" y="151854"/>
                  <a:pt x="22404" y="165584"/>
                  <a:pt x="29761" y="178248"/>
                </a:cubicBezTo>
                <a:cubicBezTo>
                  <a:pt x="29809" y="178331"/>
                  <a:pt x="29855" y="178414"/>
                  <a:pt x="29900" y="178499"/>
                </a:cubicBezTo>
                <a:cubicBezTo>
                  <a:pt x="34483" y="187208"/>
                  <a:pt x="40557" y="195031"/>
                  <a:pt x="48468" y="202413"/>
                </a:cubicBezTo>
                <a:cubicBezTo>
                  <a:pt x="51238" y="205000"/>
                  <a:pt x="51388" y="209342"/>
                  <a:pt x="48802" y="212113"/>
                </a:cubicBezTo>
                <a:cubicBezTo>
                  <a:pt x="47451" y="213561"/>
                  <a:pt x="45619" y="214293"/>
                  <a:pt x="43783" y="214293"/>
                </a:cubicBezTo>
                <a:close/>
                <a:moveTo>
                  <a:pt x="124019" y="247991"/>
                </a:moveTo>
                <a:cubicBezTo>
                  <a:pt x="116741" y="247991"/>
                  <a:pt x="109390" y="247318"/>
                  <a:pt x="102171" y="245992"/>
                </a:cubicBezTo>
                <a:cubicBezTo>
                  <a:pt x="100008" y="245595"/>
                  <a:pt x="98128" y="244379"/>
                  <a:pt x="96879" y="242568"/>
                </a:cubicBezTo>
                <a:cubicBezTo>
                  <a:pt x="95631" y="240757"/>
                  <a:pt x="95161" y="238568"/>
                  <a:pt x="95559" y="236405"/>
                </a:cubicBezTo>
                <a:cubicBezTo>
                  <a:pt x="95956" y="234241"/>
                  <a:pt x="97172" y="232362"/>
                  <a:pt x="98983" y="231113"/>
                </a:cubicBezTo>
                <a:cubicBezTo>
                  <a:pt x="100794" y="229864"/>
                  <a:pt x="102983" y="229395"/>
                  <a:pt x="105146" y="229793"/>
                </a:cubicBezTo>
                <a:cubicBezTo>
                  <a:pt x="117217" y="232010"/>
                  <a:pt x="129437" y="232092"/>
                  <a:pt x="141465" y="230037"/>
                </a:cubicBezTo>
                <a:cubicBezTo>
                  <a:pt x="153865" y="227919"/>
                  <a:pt x="165718" y="223578"/>
                  <a:pt x="176695" y="217135"/>
                </a:cubicBezTo>
                <a:lnTo>
                  <a:pt x="176768" y="217093"/>
                </a:lnTo>
                <a:cubicBezTo>
                  <a:pt x="189416" y="209814"/>
                  <a:pt x="200254" y="200279"/>
                  <a:pt x="208972" y="188759"/>
                </a:cubicBezTo>
                <a:cubicBezTo>
                  <a:pt x="217387" y="177638"/>
                  <a:pt x="223486" y="165143"/>
                  <a:pt x="227100" y="151620"/>
                </a:cubicBezTo>
                <a:cubicBezTo>
                  <a:pt x="230701" y="138145"/>
                  <a:pt x="231651" y="124337"/>
                  <a:pt x="229925" y="110578"/>
                </a:cubicBezTo>
                <a:cubicBezTo>
                  <a:pt x="228138" y="96347"/>
                  <a:pt x="223549" y="82791"/>
                  <a:pt x="216285" y="70287"/>
                </a:cubicBezTo>
                <a:cubicBezTo>
                  <a:pt x="209418" y="58515"/>
                  <a:pt x="201118" y="48775"/>
                  <a:pt x="190913" y="40514"/>
                </a:cubicBezTo>
                <a:cubicBezTo>
                  <a:pt x="187384" y="37656"/>
                  <a:pt x="186837" y="32460"/>
                  <a:pt x="189694" y="28932"/>
                </a:cubicBezTo>
                <a:cubicBezTo>
                  <a:pt x="192552" y="25402"/>
                  <a:pt x="197747" y="24856"/>
                  <a:pt x="201277" y="27712"/>
                </a:cubicBezTo>
                <a:cubicBezTo>
                  <a:pt x="213059" y="37251"/>
                  <a:pt x="222624" y="48466"/>
                  <a:pt x="230519" y="62001"/>
                </a:cubicBezTo>
                <a:cubicBezTo>
                  <a:pt x="238905" y="76437"/>
                  <a:pt x="244203" y="92089"/>
                  <a:pt x="246266" y="108526"/>
                </a:cubicBezTo>
                <a:cubicBezTo>
                  <a:pt x="248259" y="124405"/>
                  <a:pt x="247165" y="140334"/>
                  <a:pt x="243012" y="155872"/>
                </a:cubicBezTo>
                <a:cubicBezTo>
                  <a:pt x="238845" y="171462"/>
                  <a:pt x="231811" y="185870"/>
                  <a:pt x="222106" y="198696"/>
                </a:cubicBezTo>
                <a:cubicBezTo>
                  <a:pt x="212055" y="211979"/>
                  <a:pt x="199570" y="222968"/>
                  <a:pt x="184999" y="231358"/>
                </a:cubicBezTo>
                <a:cubicBezTo>
                  <a:pt x="172316" y="238799"/>
                  <a:pt x="158599" y="243819"/>
                  <a:pt x="144239" y="246272"/>
                </a:cubicBezTo>
                <a:cubicBezTo>
                  <a:pt x="137565" y="247412"/>
                  <a:pt x="130762" y="247991"/>
                  <a:pt x="124019" y="247991"/>
                </a:cubicBezTo>
                <a:close/>
                <a:moveTo>
                  <a:pt x="103647" y="232401"/>
                </a:moveTo>
                <a:cubicBezTo>
                  <a:pt x="102545" y="232401"/>
                  <a:pt x="101469" y="232734"/>
                  <a:pt x="100542" y="233373"/>
                </a:cubicBezTo>
                <a:cubicBezTo>
                  <a:pt x="99335" y="234206"/>
                  <a:pt x="98524" y="235459"/>
                  <a:pt x="98259" y="236901"/>
                </a:cubicBezTo>
                <a:cubicBezTo>
                  <a:pt x="97994" y="238343"/>
                  <a:pt x="98307" y="239802"/>
                  <a:pt x="99139" y="241009"/>
                </a:cubicBezTo>
                <a:cubicBezTo>
                  <a:pt x="99972" y="242216"/>
                  <a:pt x="101225" y="243027"/>
                  <a:pt x="102667" y="243292"/>
                </a:cubicBezTo>
                <a:cubicBezTo>
                  <a:pt x="109724" y="244588"/>
                  <a:pt x="116907" y="245245"/>
                  <a:pt x="124019" y="245245"/>
                </a:cubicBezTo>
                <a:cubicBezTo>
                  <a:pt x="130608" y="245245"/>
                  <a:pt x="137255" y="244681"/>
                  <a:pt x="143777" y="243566"/>
                </a:cubicBezTo>
                <a:cubicBezTo>
                  <a:pt x="157809" y="241169"/>
                  <a:pt x="171214" y="236263"/>
                  <a:pt x="183620" y="228985"/>
                </a:cubicBezTo>
                <a:cubicBezTo>
                  <a:pt x="197880" y="220774"/>
                  <a:pt x="210089" y="210028"/>
                  <a:pt x="219917" y="197040"/>
                </a:cubicBezTo>
                <a:cubicBezTo>
                  <a:pt x="229407" y="184498"/>
                  <a:pt x="236285" y="170409"/>
                  <a:pt x="240360" y="155163"/>
                </a:cubicBezTo>
                <a:cubicBezTo>
                  <a:pt x="244421" y="139969"/>
                  <a:pt x="245492" y="124393"/>
                  <a:pt x="243543" y="108868"/>
                </a:cubicBezTo>
                <a:cubicBezTo>
                  <a:pt x="241526" y="92798"/>
                  <a:pt x="236346" y="77495"/>
                  <a:pt x="228147" y="63382"/>
                </a:cubicBezTo>
                <a:cubicBezTo>
                  <a:pt x="220424" y="50142"/>
                  <a:pt x="211069" y="39171"/>
                  <a:pt x="199550" y="29846"/>
                </a:cubicBezTo>
                <a:cubicBezTo>
                  <a:pt x="197198" y="27941"/>
                  <a:pt x="193733" y="28306"/>
                  <a:pt x="191828" y="30659"/>
                </a:cubicBezTo>
                <a:cubicBezTo>
                  <a:pt x="189924" y="33011"/>
                  <a:pt x="190288" y="36475"/>
                  <a:pt x="192641" y="38380"/>
                </a:cubicBezTo>
                <a:cubicBezTo>
                  <a:pt x="203109" y="46855"/>
                  <a:pt x="211619" y="56840"/>
                  <a:pt x="218658" y="68906"/>
                </a:cubicBezTo>
                <a:cubicBezTo>
                  <a:pt x="226109" y="81733"/>
                  <a:pt x="230816" y="95637"/>
                  <a:pt x="232649" y="110236"/>
                </a:cubicBezTo>
                <a:cubicBezTo>
                  <a:pt x="234420" y="124348"/>
                  <a:pt x="233446" y="138510"/>
                  <a:pt x="229753" y="152329"/>
                </a:cubicBezTo>
                <a:cubicBezTo>
                  <a:pt x="226046" y="166196"/>
                  <a:pt x="219791" y="179011"/>
                  <a:pt x="211161" y="190415"/>
                </a:cubicBezTo>
                <a:cubicBezTo>
                  <a:pt x="202221" y="202231"/>
                  <a:pt x="191106" y="212009"/>
                  <a:pt x="178126" y="219479"/>
                </a:cubicBezTo>
                <a:lnTo>
                  <a:pt x="178093" y="219498"/>
                </a:lnTo>
                <a:cubicBezTo>
                  <a:pt x="166821" y="226114"/>
                  <a:pt x="154656" y="230569"/>
                  <a:pt x="141928" y="232744"/>
                </a:cubicBezTo>
                <a:cubicBezTo>
                  <a:pt x="129581" y="234852"/>
                  <a:pt x="117039" y="234768"/>
                  <a:pt x="104651" y="232493"/>
                </a:cubicBezTo>
                <a:cubicBezTo>
                  <a:pt x="104316" y="232432"/>
                  <a:pt x="103980" y="232401"/>
                  <a:pt x="103647" y="232401"/>
                </a:cubicBezTo>
                <a:close/>
                <a:moveTo>
                  <a:pt x="43783" y="215666"/>
                </a:moveTo>
                <a:cubicBezTo>
                  <a:pt x="41692" y="215666"/>
                  <a:pt x="39696" y="214879"/>
                  <a:pt x="38166" y="213451"/>
                </a:cubicBezTo>
                <a:cubicBezTo>
                  <a:pt x="29043" y="204936"/>
                  <a:pt x="21995" y="195853"/>
                  <a:pt x="16620" y="185684"/>
                </a:cubicBezTo>
                <a:cubicBezTo>
                  <a:pt x="8289" y="171299"/>
                  <a:pt x="3022" y="155700"/>
                  <a:pt x="966" y="139320"/>
                </a:cubicBezTo>
                <a:cubicBezTo>
                  <a:pt x="-1027" y="123442"/>
                  <a:pt x="68" y="107513"/>
                  <a:pt x="4220" y="91974"/>
                </a:cubicBezTo>
                <a:cubicBezTo>
                  <a:pt x="8386" y="76385"/>
                  <a:pt x="15420" y="61977"/>
                  <a:pt x="25126" y="49150"/>
                </a:cubicBezTo>
                <a:cubicBezTo>
                  <a:pt x="35184" y="35858"/>
                  <a:pt x="47678" y="24863"/>
                  <a:pt x="62261" y="16471"/>
                </a:cubicBezTo>
                <a:cubicBezTo>
                  <a:pt x="82729" y="4621"/>
                  <a:pt x="106262" y="-1023"/>
                  <a:pt x="130320" y="152"/>
                </a:cubicBezTo>
                <a:cubicBezTo>
                  <a:pt x="134855" y="373"/>
                  <a:pt x="138365" y="4243"/>
                  <a:pt x="138144" y="8779"/>
                </a:cubicBezTo>
                <a:cubicBezTo>
                  <a:pt x="137929" y="13178"/>
                  <a:pt x="134281" y="16612"/>
                  <a:pt x="129923" y="16613"/>
                </a:cubicBezTo>
                <a:cubicBezTo>
                  <a:pt x="129789" y="16613"/>
                  <a:pt x="129653" y="16609"/>
                  <a:pt x="129517" y="16603"/>
                </a:cubicBezTo>
                <a:cubicBezTo>
                  <a:pt x="108634" y="15584"/>
                  <a:pt x="88223" y="20471"/>
                  <a:pt x="70495" y="30735"/>
                </a:cubicBezTo>
                <a:cubicBezTo>
                  <a:pt x="57823" y="38028"/>
                  <a:pt x="46978" y="47567"/>
                  <a:pt x="38261" y="59088"/>
                </a:cubicBezTo>
                <a:cubicBezTo>
                  <a:pt x="29846" y="70207"/>
                  <a:pt x="23747" y="82703"/>
                  <a:pt x="20132" y="96226"/>
                </a:cubicBezTo>
                <a:cubicBezTo>
                  <a:pt x="16531" y="109701"/>
                  <a:pt x="15581" y="123509"/>
                  <a:pt x="17308" y="137268"/>
                </a:cubicBezTo>
                <a:cubicBezTo>
                  <a:pt x="19094" y="151498"/>
                  <a:pt x="23683" y="165053"/>
                  <a:pt x="30948" y="177558"/>
                </a:cubicBezTo>
                <a:cubicBezTo>
                  <a:pt x="31006" y="177659"/>
                  <a:pt x="31062" y="177759"/>
                  <a:pt x="31115" y="177860"/>
                </a:cubicBezTo>
                <a:cubicBezTo>
                  <a:pt x="35625" y="186430"/>
                  <a:pt x="41608" y="194133"/>
                  <a:pt x="49404" y="201410"/>
                </a:cubicBezTo>
                <a:cubicBezTo>
                  <a:pt x="51012" y="202910"/>
                  <a:pt x="51939" y="204948"/>
                  <a:pt x="52015" y="207146"/>
                </a:cubicBezTo>
                <a:cubicBezTo>
                  <a:pt x="52091" y="209345"/>
                  <a:pt x="51306" y="211441"/>
                  <a:pt x="49805" y="213049"/>
                </a:cubicBezTo>
                <a:cubicBezTo>
                  <a:pt x="48254" y="214712"/>
                  <a:pt x="46059" y="215666"/>
                  <a:pt x="43783" y="215666"/>
                </a:cubicBezTo>
                <a:close/>
                <a:moveTo>
                  <a:pt x="124093" y="2745"/>
                </a:moveTo>
                <a:cubicBezTo>
                  <a:pt x="102700" y="2745"/>
                  <a:pt x="81916" y="8264"/>
                  <a:pt x="63633" y="18849"/>
                </a:cubicBezTo>
                <a:cubicBezTo>
                  <a:pt x="49368" y="27058"/>
                  <a:pt x="37150" y="37809"/>
                  <a:pt x="27315" y="50806"/>
                </a:cubicBezTo>
                <a:cubicBezTo>
                  <a:pt x="17825" y="63349"/>
                  <a:pt x="10946" y="77438"/>
                  <a:pt x="6872" y="92683"/>
                </a:cubicBezTo>
                <a:cubicBezTo>
                  <a:pt x="2812" y="107878"/>
                  <a:pt x="1741" y="123454"/>
                  <a:pt x="3690" y="138978"/>
                </a:cubicBezTo>
                <a:cubicBezTo>
                  <a:pt x="5701" y="155000"/>
                  <a:pt x="10855" y="170259"/>
                  <a:pt x="19009" y="184331"/>
                </a:cubicBezTo>
                <a:lnTo>
                  <a:pt x="19035" y="184378"/>
                </a:lnTo>
                <a:cubicBezTo>
                  <a:pt x="24266" y="194282"/>
                  <a:pt x="31136" y="203135"/>
                  <a:pt x="40039" y="211444"/>
                </a:cubicBezTo>
                <a:cubicBezTo>
                  <a:pt x="41059" y="212397"/>
                  <a:pt x="42389" y="212921"/>
                  <a:pt x="43784" y="212921"/>
                </a:cubicBezTo>
                <a:cubicBezTo>
                  <a:pt x="45323" y="212921"/>
                  <a:pt x="46749" y="212301"/>
                  <a:pt x="47798" y="211177"/>
                </a:cubicBezTo>
                <a:cubicBezTo>
                  <a:pt x="48799" y="210105"/>
                  <a:pt x="49322" y="208707"/>
                  <a:pt x="49272" y="207241"/>
                </a:cubicBezTo>
                <a:cubicBezTo>
                  <a:pt x="49221" y="205776"/>
                  <a:pt x="48603" y="204418"/>
                  <a:pt x="47531" y="203417"/>
                </a:cubicBezTo>
                <a:cubicBezTo>
                  <a:pt x="39506" y="195927"/>
                  <a:pt x="33342" y="187986"/>
                  <a:pt x="28685" y="179139"/>
                </a:cubicBezTo>
                <a:cubicBezTo>
                  <a:pt x="28649" y="179070"/>
                  <a:pt x="28612" y="179003"/>
                  <a:pt x="28573" y="178936"/>
                </a:cubicBezTo>
                <a:cubicBezTo>
                  <a:pt x="21124" y="166113"/>
                  <a:pt x="16416" y="152208"/>
                  <a:pt x="14584" y="137611"/>
                </a:cubicBezTo>
                <a:cubicBezTo>
                  <a:pt x="12813" y="123498"/>
                  <a:pt x="13787" y="109336"/>
                  <a:pt x="17480" y="95518"/>
                </a:cubicBezTo>
                <a:cubicBezTo>
                  <a:pt x="21187" y="81650"/>
                  <a:pt x="27442" y="68836"/>
                  <a:pt x="36072" y="57431"/>
                </a:cubicBezTo>
                <a:cubicBezTo>
                  <a:pt x="45013" y="45615"/>
                  <a:pt x="56133" y="35834"/>
                  <a:pt x="69122" y="28358"/>
                </a:cubicBezTo>
                <a:cubicBezTo>
                  <a:pt x="87306" y="17831"/>
                  <a:pt x="108239" y="12817"/>
                  <a:pt x="129651" y="13861"/>
                </a:cubicBezTo>
                <a:cubicBezTo>
                  <a:pt x="132670" y="14009"/>
                  <a:pt x="135254" y="11669"/>
                  <a:pt x="135402" y="8645"/>
                </a:cubicBezTo>
                <a:cubicBezTo>
                  <a:pt x="135549" y="5622"/>
                  <a:pt x="133210" y="3042"/>
                  <a:pt x="130186" y="2894"/>
                </a:cubicBezTo>
                <a:cubicBezTo>
                  <a:pt x="128151" y="2795"/>
                  <a:pt x="126118" y="2745"/>
                  <a:pt x="124093" y="2745"/>
                </a:cubicBezTo>
                <a:close/>
                <a:moveTo>
                  <a:pt x="117314" y="100289"/>
                </a:moveTo>
                <a:lnTo>
                  <a:pt x="93679" y="75079"/>
                </a:lnTo>
                <a:cubicBezTo>
                  <a:pt x="90528" y="71928"/>
                  <a:pt x="91053" y="66676"/>
                  <a:pt x="94205" y="63525"/>
                </a:cubicBezTo>
                <a:lnTo>
                  <a:pt x="94205" y="63525"/>
                </a:lnTo>
                <a:cubicBezTo>
                  <a:pt x="97356" y="60373"/>
                  <a:pt x="102608" y="60899"/>
                  <a:pt x="105759" y="64050"/>
                </a:cubicBezTo>
                <a:lnTo>
                  <a:pt x="129393" y="89260"/>
                </a:lnTo>
                <a:cubicBezTo>
                  <a:pt x="132545" y="92411"/>
                  <a:pt x="132019" y="97663"/>
                  <a:pt x="128868" y="100814"/>
                </a:cubicBezTo>
                <a:lnTo>
                  <a:pt x="128868" y="100814"/>
                </a:lnTo>
                <a:cubicBezTo>
                  <a:pt x="125192" y="103440"/>
                  <a:pt x="120465" y="103440"/>
                  <a:pt x="117314" y="100289"/>
                </a:cubicBezTo>
                <a:close/>
                <a:moveTo>
                  <a:pt x="123194" y="104084"/>
                </a:moveTo>
                <a:cubicBezTo>
                  <a:pt x="120661" y="104084"/>
                  <a:pt x="118218" y="103135"/>
                  <a:pt x="116343" y="101260"/>
                </a:cubicBezTo>
                <a:lnTo>
                  <a:pt x="116312" y="101228"/>
                </a:lnTo>
                <a:lnTo>
                  <a:pt x="92693" y="76033"/>
                </a:lnTo>
                <a:cubicBezTo>
                  <a:pt x="89134" y="72456"/>
                  <a:pt x="89375" y="66414"/>
                  <a:pt x="93234" y="62554"/>
                </a:cubicBezTo>
                <a:cubicBezTo>
                  <a:pt x="96810" y="58978"/>
                  <a:pt x="102864" y="59214"/>
                  <a:pt x="106729" y="63079"/>
                </a:cubicBezTo>
                <a:lnTo>
                  <a:pt x="106760" y="63111"/>
                </a:lnTo>
                <a:lnTo>
                  <a:pt x="130380" y="88305"/>
                </a:lnTo>
                <a:cubicBezTo>
                  <a:pt x="133939" y="91883"/>
                  <a:pt x="133698" y="97925"/>
                  <a:pt x="129839" y="101785"/>
                </a:cubicBezTo>
                <a:lnTo>
                  <a:pt x="129758" y="101865"/>
                </a:lnTo>
                <a:lnTo>
                  <a:pt x="129666" y="101931"/>
                </a:lnTo>
                <a:cubicBezTo>
                  <a:pt x="127649" y="103372"/>
                  <a:pt x="125388" y="104084"/>
                  <a:pt x="123194" y="104084"/>
                </a:cubicBezTo>
                <a:close/>
                <a:moveTo>
                  <a:pt x="118299" y="99333"/>
                </a:moveTo>
                <a:cubicBezTo>
                  <a:pt x="120846" y="101866"/>
                  <a:pt x="124720" y="102034"/>
                  <a:pt x="127976" y="99764"/>
                </a:cubicBezTo>
                <a:cubicBezTo>
                  <a:pt x="130649" y="97011"/>
                  <a:pt x="130862" y="92670"/>
                  <a:pt x="128423" y="90230"/>
                </a:cubicBezTo>
                <a:lnTo>
                  <a:pt x="128392" y="90199"/>
                </a:lnTo>
                <a:lnTo>
                  <a:pt x="104773" y="65005"/>
                </a:lnTo>
                <a:cubicBezTo>
                  <a:pt x="102025" y="62272"/>
                  <a:pt x="97634" y="62037"/>
                  <a:pt x="95175" y="64495"/>
                </a:cubicBezTo>
                <a:cubicBezTo>
                  <a:pt x="92428" y="67243"/>
                  <a:pt x="92187" y="71646"/>
                  <a:pt x="94650" y="74109"/>
                </a:cubicBezTo>
                <a:lnTo>
                  <a:pt x="94681" y="74140"/>
                </a:lnTo>
                <a:lnTo>
                  <a:pt x="118299" y="99333"/>
                </a:lnTo>
                <a:close/>
                <a:moveTo>
                  <a:pt x="118364" y="89260"/>
                </a:moveTo>
                <a:lnTo>
                  <a:pt x="143574" y="65625"/>
                </a:lnTo>
                <a:cubicBezTo>
                  <a:pt x="146725" y="62474"/>
                  <a:pt x="151977" y="62999"/>
                  <a:pt x="155128" y="66151"/>
                </a:cubicBezTo>
                <a:lnTo>
                  <a:pt x="155128" y="66151"/>
                </a:lnTo>
                <a:cubicBezTo>
                  <a:pt x="157754" y="69302"/>
                  <a:pt x="157754" y="74029"/>
                  <a:pt x="154603" y="77180"/>
                </a:cubicBezTo>
                <a:lnTo>
                  <a:pt x="129393" y="100814"/>
                </a:lnTo>
                <a:cubicBezTo>
                  <a:pt x="126242" y="103966"/>
                  <a:pt x="120990" y="103966"/>
                  <a:pt x="117839" y="100814"/>
                </a:cubicBezTo>
                <a:lnTo>
                  <a:pt x="117839" y="100814"/>
                </a:lnTo>
                <a:cubicBezTo>
                  <a:pt x="114688" y="97663"/>
                  <a:pt x="115213" y="92411"/>
                  <a:pt x="118364" y="89260"/>
                </a:cubicBezTo>
                <a:close/>
                <a:moveTo>
                  <a:pt x="123616" y="104550"/>
                </a:moveTo>
                <a:cubicBezTo>
                  <a:pt x="121048" y="104550"/>
                  <a:pt x="118652" y="103568"/>
                  <a:pt x="116868" y="101785"/>
                </a:cubicBezTo>
                <a:cubicBezTo>
                  <a:pt x="115092" y="100008"/>
                  <a:pt x="114204" y="97581"/>
                  <a:pt x="114368" y="94951"/>
                </a:cubicBezTo>
                <a:cubicBezTo>
                  <a:pt x="114522" y="92486"/>
                  <a:pt x="115625" y="90058"/>
                  <a:pt x="117394" y="88289"/>
                </a:cubicBezTo>
                <a:lnTo>
                  <a:pt x="117425" y="88259"/>
                </a:lnTo>
                <a:lnTo>
                  <a:pt x="142620" y="64639"/>
                </a:lnTo>
                <a:cubicBezTo>
                  <a:pt x="146198" y="61080"/>
                  <a:pt x="152240" y="61321"/>
                  <a:pt x="156099" y="65180"/>
                </a:cubicBezTo>
                <a:lnTo>
                  <a:pt x="156183" y="65272"/>
                </a:lnTo>
                <a:cubicBezTo>
                  <a:pt x="159362" y="69087"/>
                  <a:pt x="159100" y="74624"/>
                  <a:pt x="155574" y="78150"/>
                </a:cubicBezTo>
                <a:lnTo>
                  <a:pt x="155543" y="78181"/>
                </a:lnTo>
                <a:lnTo>
                  <a:pt x="130348" y="101801"/>
                </a:lnTo>
                <a:cubicBezTo>
                  <a:pt x="128566" y="103574"/>
                  <a:pt x="126176" y="104550"/>
                  <a:pt x="123616" y="104550"/>
                </a:cubicBezTo>
                <a:close/>
                <a:moveTo>
                  <a:pt x="119320" y="90245"/>
                </a:moveTo>
                <a:cubicBezTo>
                  <a:pt x="118026" y="91546"/>
                  <a:pt x="117220" y="93323"/>
                  <a:pt x="117108" y="95123"/>
                </a:cubicBezTo>
                <a:cubicBezTo>
                  <a:pt x="116993" y="96955"/>
                  <a:pt x="117598" y="98632"/>
                  <a:pt x="118809" y="99844"/>
                </a:cubicBezTo>
                <a:cubicBezTo>
                  <a:pt x="120074" y="101109"/>
                  <a:pt x="121781" y="101805"/>
                  <a:pt x="123616" y="101805"/>
                </a:cubicBezTo>
                <a:cubicBezTo>
                  <a:pt x="125451" y="101805"/>
                  <a:pt x="127158" y="101109"/>
                  <a:pt x="128423" y="99844"/>
                </a:cubicBezTo>
                <a:lnTo>
                  <a:pt x="128455" y="99813"/>
                </a:lnTo>
                <a:lnTo>
                  <a:pt x="153648" y="76195"/>
                </a:lnTo>
                <a:cubicBezTo>
                  <a:pt x="156135" y="73692"/>
                  <a:pt x="156331" y="69788"/>
                  <a:pt x="154114" y="67077"/>
                </a:cubicBezTo>
                <a:cubicBezTo>
                  <a:pt x="151363" y="64371"/>
                  <a:pt x="146995" y="64146"/>
                  <a:pt x="144545" y="66596"/>
                </a:cubicBezTo>
                <a:lnTo>
                  <a:pt x="144513" y="66627"/>
                </a:lnTo>
                <a:lnTo>
                  <a:pt x="119320" y="90245"/>
                </a:lnTo>
                <a:close/>
                <a:moveTo>
                  <a:pt x="193993" y="22559"/>
                </a:moveTo>
                <a:lnTo>
                  <a:pt x="229707" y="29386"/>
                </a:lnTo>
                <a:cubicBezTo>
                  <a:pt x="233909" y="30437"/>
                  <a:pt x="237060" y="34638"/>
                  <a:pt x="236010" y="38840"/>
                </a:cubicBezTo>
                <a:lnTo>
                  <a:pt x="236010" y="39365"/>
                </a:lnTo>
                <a:cubicBezTo>
                  <a:pt x="234959" y="43567"/>
                  <a:pt x="230758" y="46718"/>
                  <a:pt x="226556" y="45668"/>
                </a:cubicBezTo>
                <a:lnTo>
                  <a:pt x="190842" y="38840"/>
                </a:lnTo>
                <a:cubicBezTo>
                  <a:pt x="186641" y="37789"/>
                  <a:pt x="183489" y="33588"/>
                  <a:pt x="184540" y="29386"/>
                </a:cubicBezTo>
                <a:lnTo>
                  <a:pt x="184540" y="28861"/>
                </a:lnTo>
                <a:cubicBezTo>
                  <a:pt x="185590" y="24660"/>
                  <a:pt x="189792" y="21508"/>
                  <a:pt x="193993" y="22559"/>
                </a:cubicBezTo>
                <a:close/>
                <a:moveTo>
                  <a:pt x="228215" y="46696"/>
                </a:moveTo>
                <a:cubicBezTo>
                  <a:pt x="227600" y="46696"/>
                  <a:pt x="226986" y="46622"/>
                  <a:pt x="226379" y="46472"/>
                </a:cubicBezTo>
                <a:lnTo>
                  <a:pt x="190642" y="39639"/>
                </a:lnTo>
                <a:cubicBezTo>
                  <a:pt x="188402" y="39079"/>
                  <a:pt x="186362" y="37666"/>
                  <a:pt x="185044" y="35763"/>
                </a:cubicBezTo>
                <a:cubicBezTo>
                  <a:pt x="183669" y="33777"/>
                  <a:pt x="183199" y="31481"/>
                  <a:pt x="183716" y="29288"/>
                </a:cubicBezTo>
                <a:lnTo>
                  <a:pt x="183716" y="28760"/>
                </a:lnTo>
                <a:lnTo>
                  <a:pt x="183741" y="28661"/>
                </a:lnTo>
                <a:cubicBezTo>
                  <a:pt x="184953" y="23815"/>
                  <a:pt x="189726" y="20658"/>
                  <a:pt x="194170" y="21754"/>
                </a:cubicBezTo>
                <a:lnTo>
                  <a:pt x="229907" y="28588"/>
                </a:lnTo>
                <a:cubicBezTo>
                  <a:pt x="232148" y="29148"/>
                  <a:pt x="234188" y="30560"/>
                  <a:pt x="235505" y="32463"/>
                </a:cubicBezTo>
                <a:cubicBezTo>
                  <a:pt x="236881" y="34450"/>
                  <a:pt x="237350" y="36745"/>
                  <a:pt x="236833" y="38939"/>
                </a:cubicBezTo>
                <a:lnTo>
                  <a:pt x="236833" y="39467"/>
                </a:lnTo>
                <a:lnTo>
                  <a:pt x="236808" y="39565"/>
                </a:lnTo>
                <a:cubicBezTo>
                  <a:pt x="236248" y="41805"/>
                  <a:pt x="234836" y="43846"/>
                  <a:pt x="232933" y="45163"/>
                </a:cubicBezTo>
                <a:cubicBezTo>
                  <a:pt x="231473" y="46174"/>
                  <a:pt x="229845" y="46696"/>
                  <a:pt x="228215" y="46696"/>
                </a:cubicBezTo>
                <a:close/>
                <a:moveTo>
                  <a:pt x="191020" y="38035"/>
                </a:moveTo>
                <a:lnTo>
                  <a:pt x="226756" y="44869"/>
                </a:lnTo>
                <a:cubicBezTo>
                  <a:pt x="228514" y="45308"/>
                  <a:pt x="230374" y="44931"/>
                  <a:pt x="231996" y="43809"/>
                </a:cubicBezTo>
                <a:cubicBezTo>
                  <a:pt x="233547" y="42735"/>
                  <a:pt x="234706" y="41082"/>
                  <a:pt x="235186" y="39261"/>
                </a:cubicBezTo>
                <a:lnTo>
                  <a:pt x="235186" y="38739"/>
                </a:lnTo>
                <a:lnTo>
                  <a:pt x="235211" y="38640"/>
                </a:lnTo>
                <a:cubicBezTo>
                  <a:pt x="235650" y="36883"/>
                  <a:pt x="235274" y="35022"/>
                  <a:pt x="234151" y="33400"/>
                </a:cubicBezTo>
                <a:cubicBezTo>
                  <a:pt x="233062" y="31828"/>
                  <a:pt x="231379" y="30659"/>
                  <a:pt x="229530" y="30191"/>
                </a:cubicBezTo>
                <a:lnTo>
                  <a:pt x="193794" y="23358"/>
                </a:lnTo>
                <a:cubicBezTo>
                  <a:pt x="190236" y="22468"/>
                  <a:pt x="186398" y="25031"/>
                  <a:pt x="185363" y="28965"/>
                </a:cubicBezTo>
                <a:lnTo>
                  <a:pt x="185363" y="29488"/>
                </a:lnTo>
                <a:lnTo>
                  <a:pt x="185338" y="29586"/>
                </a:lnTo>
                <a:cubicBezTo>
                  <a:pt x="184899" y="31343"/>
                  <a:pt x="185275" y="33204"/>
                  <a:pt x="186398" y="34826"/>
                </a:cubicBezTo>
                <a:cubicBezTo>
                  <a:pt x="187487" y="36398"/>
                  <a:pt x="189171" y="37567"/>
                  <a:pt x="191020" y="38035"/>
                </a:cubicBezTo>
                <a:close/>
                <a:moveTo>
                  <a:pt x="14899" y="195876"/>
                </a:moveTo>
                <a:lnTo>
                  <a:pt x="50613" y="202704"/>
                </a:lnTo>
                <a:cubicBezTo>
                  <a:pt x="54814" y="203755"/>
                  <a:pt x="57965" y="207956"/>
                  <a:pt x="56915" y="212158"/>
                </a:cubicBezTo>
                <a:lnTo>
                  <a:pt x="56915" y="212683"/>
                </a:lnTo>
                <a:cubicBezTo>
                  <a:pt x="55864" y="216885"/>
                  <a:pt x="51663" y="220036"/>
                  <a:pt x="47461" y="218985"/>
                </a:cubicBezTo>
                <a:lnTo>
                  <a:pt x="11748" y="212158"/>
                </a:lnTo>
                <a:cubicBezTo>
                  <a:pt x="7546" y="211107"/>
                  <a:pt x="4395" y="206906"/>
                  <a:pt x="5445" y="202704"/>
                </a:cubicBezTo>
                <a:lnTo>
                  <a:pt x="5445" y="202179"/>
                </a:lnTo>
                <a:cubicBezTo>
                  <a:pt x="5970" y="197977"/>
                  <a:pt x="10697" y="194826"/>
                  <a:pt x="14899" y="195876"/>
                </a:cubicBezTo>
                <a:close/>
                <a:moveTo>
                  <a:pt x="49084" y="220008"/>
                </a:moveTo>
                <a:cubicBezTo>
                  <a:pt x="48484" y="220008"/>
                  <a:pt x="47882" y="219937"/>
                  <a:pt x="47284" y="219790"/>
                </a:cubicBezTo>
                <a:lnTo>
                  <a:pt x="11548" y="212957"/>
                </a:lnTo>
                <a:cubicBezTo>
                  <a:pt x="6730" y="211752"/>
                  <a:pt x="3581" y="207029"/>
                  <a:pt x="4622" y="202606"/>
                </a:cubicBezTo>
                <a:lnTo>
                  <a:pt x="4628" y="202077"/>
                </a:lnTo>
                <a:cubicBezTo>
                  <a:pt x="4903" y="199878"/>
                  <a:pt x="6218" y="197823"/>
                  <a:pt x="8238" y="196439"/>
                </a:cubicBezTo>
                <a:cubicBezTo>
                  <a:pt x="10322" y="195011"/>
                  <a:pt x="12812" y="194513"/>
                  <a:pt x="15075" y="195071"/>
                </a:cubicBezTo>
                <a:lnTo>
                  <a:pt x="50812" y="201905"/>
                </a:lnTo>
                <a:cubicBezTo>
                  <a:pt x="53052" y="202465"/>
                  <a:pt x="55093" y="203878"/>
                  <a:pt x="56410" y="205781"/>
                </a:cubicBezTo>
                <a:cubicBezTo>
                  <a:pt x="57786" y="207767"/>
                  <a:pt x="58255" y="210063"/>
                  <a:pt x="57738" y="212256"/>
                </a:cubicBezTo>
                <a:lnTo>
                  <a:pt x="57738" y="212784"/>
                </a:lnTo>
                <a:lnTo>
                  <a:pt x="57714" y="212883"/>
                </a:lnTo>
                <a:cubicBezTo>
                  <a:pt x="56665" y="217077"/>
                  <a:pt x="52947" y="220007"/>
                  <a:pt x="49084" y="220008"/>
                </a:cubicBezTo>
                <a:close/>
                <a:moveTo>
                  <a:pt x="11926" y="211353"/>
                </a:moveTo>
                <a:lnTo>
                  <a:pt x="47661" y="218186"/>
                </a:lnTo>
                <a:cubicBezTo>
                  <a:pt x="51219" y="219076"/>
                  <a:pt x="55056" y="216513"/>
                  <a:pt x="56091" y="212579"/>
                </a:cubicBezTo>
                <a:lnTo>
                  <a:pt x="56091" y="212056"/>
                </a:lnTo>
                <a:lnTo>
                  <a:pt x="56116" y="211958"/>
                </a:lnTo>
                <a:cubicBezTo>
                  <a:pt x="56555" y="210201"/>
                  <a:pt x="56179" y="208340"/>
                  <a:pt x="55056" y="206718"/>
                </a:cubicBezTo>
                <a:cubicBezTo>
                  <a:pt x="53967" y="205146"/>
                  <a:pt x="52284" y="203977"/>
                  <a:pt x="50434" y="203508"/>
                </a:cubicBezTo>
                <a:lnTo>
                  <a:pt x="14699" y="196675"/>
                </a:lnTo>
                <a:cubicBezTo>
                  <a:pt x="12887" y="196222"/>
                  <a:pt x="10871" y="196631"/>
                  <a:pt x="9169" y="197798"/>
                </a:cubicBezTo>
                <a:cubicBezTo>
                  <a:pt x="7553" y="198905"/>
                  <a:pt x="6498" y="200519"/>
                  <a:pt x="6268" y="202232"/>
                </a:cubicBezTo>
                <a:lnTo>
                  <a:pt x="6268" y="202805"/>
                </a:lnTo>
                <a:lnTo>
                  <a:pt x="6244" y="202903"/>
                </a:lnTo>
                <a:cubicBezTo>
                  <a:pt x="5349" y="206483"/>
                  <a:pt x="7950" y="210347"/>
                  <a:pt x="11926" y="211353"/>
                </a:cubicBezTo>
                <a:close/>
                <a:moveTo>
                  <a:pt x="162482" y="117621"/>
                </a:moveTo>
                <a:lnTo>
                  <a:pt x="85276" y="117621"/>
                </a:lnTo>
                <a:cubicBezTo>
                  <a:pt x="81075" y="117621"/>
                  <a:pt x="77923" y="114470"/>
                  <a:pt x="77923" y="110268"/>
                </a:cubicBezTo>
                <a:lnTo>
                  <a:pt x="77923" y="108692"/>
                </a:lnTo>
                <a:cubicBezTo>
                  <a:pt x="77923" y="104491"/>
                  <a:pt x="81075" y="101339"/>
                  <a:pt x="85276" y="101339"/>
                </a:cubicBezTo>
                <a:lnTo>
                  <a:pt x="162482" y="101339"/>
                </a:lnTo>
                <a:cubicBezTo>
                  <a:pt x="166683" y="101339"/>
                  <a:pt x="169834" y="104491"/>
                  <a:pt x="169834" y="108692"/>
                </a:cubicBezTo>
                <a:lnTo>
                  <a:pt x="169834" y="110268"/>
                </a:lnTo>
                <a:cubicBezTo>
                  <a:pt x="169834" y="114470"/>
                  <a:pt x="166683" y="117621"/>
                  <a:pt x="162482" y="117621"/>
                </a:cubicBezTo>
                <a:close/>
                <a:moveTo>
                  <a:pt x="162482" y="118993"/>
                </a:moveTo>
                <a:lnTo>
                  <a:pt x="85276" y="118993"/>
                </a:lnTo>
                <a:cubicBezTo>
                  <a:pt x="80302" y="118993"/>
                  <a:pt x="76551" y="115242"/>
                  <a:pt x="76551" y="110268"/>
                </a:cubicBezTo>
                <a:lnTo>
                  <a:pt x="76551" y="108692"/>
                </a:lnTo>
                <a:cubicBezTo>
                  <a:pt x="76551" y="103718"/>
                  <a:pt x="80302" y="99967"/>
                  <a:pt x="85276" y="99967"/>
                </a:cubicBezTo>
                <a:lnTo>
                  <a:pt x="162482" y="99967"/>
                </a:lnTo>
                <a:cubicBezTo>
                  <a:pt x="167456" y="99967"/>
                  <a:pt x="171207" y="103718"/>
                  <a:pt x="171207" y="108692"/>
                </a:cubicBezTo>
                <a:lnTo>
                  <a:pt x="171207" y="110268"/>
                </a:lnTo>
                <a:cubicBezTo>
                  <a:pt x="171207" y="115242"/>
                  <a:pt x="167456" y="118993"/>
                  <a:pt x="162482" y="118993"/>
                </a:cubicBezTo>
                <a:close/>
                <a:moveTo>
                  <a:pt x="85276" y="102712"/>
                </a:moveTo>
                <a:cubicBezTo>
                  <a:pt x="81811" y="102712"/>
                  <a:pt x="79296" y="105227"/>
                  <a:pt x="79296" y="108692"/>
                </a:cubicBezTo>
                <a:lnTo>
                  <a:pt x="79296" y="110268"/>
                </a:lnTo>
                <a:cubicBezTo>
                  <a:pt x="79296" y="113733"/>
                  <a:pt x="81811" y="116248"/>
                  <a:pt x="85276" y="116248"/>
                </a:cubicBezTo>
                <a:lnTo>
                  <a:pt x="162482" y="116248"/>
                </a:lnTo>
                <a:cubicBezTo>
                  <a:pt x="165947" y="116248"/>
                  <a:pt x="168462" y="113733"/>
                  <a:pt x="168462" y="110267"/>
                </a:cubicBezTo>
                <a:lnTo>
                  <a:pt x="168462" y="108692"/>
                </a:lnTo>
                <a:cubicBezTo>
                  <a:pt x="168462" y="105227"/>
                  <a:pt x="165947" y="102712"/>
                  <a:pt x="162482" y="102712"/>
                </a:cubicBezTo>
                <a:lnTo>
                  <a:pt x="85276" y="102712"/>
                </a:lnTo>
                <a:lnTo>
                  <a:pt x="85276" y="102712"/>
                </a:lnTo>
                <a:close/>
                <a:moveTo>
                  <a:pt x="116263" y="174343"/>
                </a:moveTo>
                <a:lnTo>
                  <a:pt x="116263" y="116045"/>
                </a:lnTo>
                <a:cubicBezTo>
                  <a:pt x="116263" y="111843"/>
                  <a:pt x="119415" y="108692"/>
                  <a:pt x="123616" y="108692"/>
                </a:cubicBezTo>
                <a:lnTo>
                  <a:pt x="125192" y="108692"/>
                </a:lnTo>
                <a:cubicBezTo>
                  <a:pt x="129393" y="108692"/>
                  <a:pt x="132545" y="111843"/>
                  <a:pt x="132545" y="116045"/>
                </a:cubicBezTo>
                <a:lnTo>
                  <a:pt x="132545" y="174868"/>
                </a:lnTo>
                <a:cubicBezTo>
                  <a:pt x="132545" y="179070"/>
                  <a:pt x="129393" y="182221"/>
                  <a:pt x="125192" y="182221"/>
                </a:cubicBezTo>
                <a:lnTo>
                  <a:pt x="123091" y="182221"/>
                </a:lnTo>
                <a:cubicBezTo>
                  <a:pt x="119414" y="181696"/>
                  <a:pt x="116263" y="178545"/>
                  <a:pt x="116263" y="174343"/>
                </a:cubicBezTo>
                <a:close/>
                <a:moveTo>
                  <a:pt x="125192" y="183594"/>
                </a:moveTo>
                <a:lnTo>
                  <a:pt x="122897" y="183580"/>
                </a:lnTo>
                <a:cubicBezTo>
                  <a:pt x="118333" y="182927"/>
                  <a:pt x="114891" y="178956"/>
                  <a:pt x="114891" y="174343"/>
                </a:cubicBezTo>
                <a:lnTo>
                  <a:pt x="114891" y="116045"/>
                </a:lnTo>
                <a:cubicBezTo>
                  <a:pt x="114891" y="111071"/>
                  <a:pt x="118642" y="107320"/>
                  <a:pt x="123616" y="107320"/>
                </a:cubicBezTo>
                <a:lnTo>
                  <a:pt x="125192" y="107320"/>
                </a:lnTo>
                <a:cubicBezTo>
                  <a:pt x="130166" y="107320"/>
                  <a:pt x="133917" y="111071"/>
                  <a:pt x="133917" y="116045"/>
                </a:cubicBezTo>
                <a:lnTo>
                  <a:pt x="133917" y="174868"/>
                </a:lnTo>
                <a:cubicBezTo>
                  <a:pt x="133917" y="179843"/>
                  <a:pt x="130166" y="183594"/>
                  <a:pt x="125192" y="183594"/>
                </a:cubicBezTo>
                <a:close/>
                <a:moveTo>
                  <a:pt x="123193" y="180849"/>
                </a:moveTo>
                <a:lnTo>
                  <a:pt x="125192" y="180849"/>
                </a:lnTo>
                <a:cubicBezTo>
                  <a:pt x="128657" y="180849"/>
                  <a:pt x="131172" y="178333"/>
                  <a:pt x="131172" y="174868"/>
                </a:cubicBezTo>
                <a:lnTo>
                  <a:pt x="131172" y="116045"/>
                </a:lnTo>
                <a:cubicBezTo>
                  <a:pt x="131172" y="112580"/>
                  <a:pt x="128657" y="110065"/>
                  <a:pt x="125192" y="110065"/>
                </a:cubicBezTo>
                <a:lnTo>
                  <a:pt x="123616" y="110065"/>
                </a:lnTo>
                <a:cubicBezTo>
                  <a:pt x="120151" y="110065"/>
                  <a:pt x="117636" y="112580"/>
                  <a:pt x="117636" y="116045"/>
                </a:cubicBezTo>
                <a:lnTo>
                  <a:pt x="117636" y="174343"/>
                </a:lnTo>
                <a:cubicBezTo>
                  <a:pt x="117636" y="177568"/>
                  <a:pt x="120019" y="180349"/>
                  <a:pt x="123193" y="180849"/>
                </a:cubicBezTo>
                <a:close/>
                <a:moveTo>
                  <a:pt x="162482" y="154385"/>
                </a:moveTo>
                <a:lnTo>
                  <a:pt x="85276" y="154385"/>
                </a:lnTo>
                <a:cubicBezTo>
                  <a:pt x="81075" y="154385"/>
                  <a:pt x="77923" y="151234"/>
                  <a:pt x="77923" y="147032"/>
                </a:cubicBezTo>
                <a:lnTo>
                  <a:pt x="77923" y="145457"/>
                </a:lnTo>
                <a:cubicBezTo>
                  <a:pt x="77923" y="141255"/>
                  <a:pt x="81075" y="138104"/>
                  <a:pt x="85276" y="138104"/>
                </a:cubicBezTo>
                <a:lnTo>
                  <a:pt x="162482" y="138104"/>
                </a:lnTo>
                <a:cubicBezTo>
                  <a:pt x="166683" y="138104"/>
                  <a:pt x="169834" y="141255"/>
                  <a:pt x="169834" y="145457"/>
                </a:cubicBezTo>
                <a:lnTo>
                  <a:pt x="169834" y="147032"/>
                </a:lnTo>
                <a:cubicBezTo>
                  <a:pt x="169834" y="151234"/>
                  <a:pt x="166683" y="154385"/>
                  <a:pt x="162482" y="154385"/>
                </a:cubicBezTo>
                <a:close/>
                <a:moveTo>
                  <a:pt x="162482" y="155758"/>
                </a:moveTo>
                <a:lnTo>
                  <a:pt x="85276" y="155758"/>
                </a:lnTo>
                <a:cubicBezTo>
                  <a:pt x="80302" y="155758"/>
                  <a:pt x="76551" y="152007"/>
                  <a:pt x="76551" y="147032"/>
                </a:cubicBezTo>
                <a:lnTo>
                  <a:pt x="76551" y="145457"/>
                </a:lnTo>
                <a:cubicBezTo>
                  <a:pt x="76551" y="140482"/>
                  <a:pt x="80302" y="136731"/>
                  <a:pt x="85276" y="136731"/>
                </a:cubicBezTo>
                <a:lnTo>
                  <a:pt x="162482" y="136731"/>
                </a:lnTo>
                <a:cubicBezTo>
                  <a:pt x="167456" y="136731"/>
                  <a:pt x="171207" y="140483"/>
                  <a:pt x="171207" y="145457"/>
                </a:cubicBezTo>
                <a:lnTo>
                  <a:pt x="171207" y="147032"/>
                </a:lnTo>
                <a:cubicBezTo>
                  <a:pt x="171207" y="152007"/>
                  <a:pt x="167456" y="155758"/>
                  <a:pt x="162482" y="155758"/>
                </a:cubicBezTo>
                <a:close/>
                <a:moveTo>
                  <a:pt x="85276" y="139476"/>
                </a:moveTo>
                <a:cubicBezTo>
                  <a:pt x="81811" y="139476"/>
                  <a:pt x="79296" y="141991"/>
                  <a:pt x="79296" y="145456"/>
                </a:cubicBezTo>
                <a:lnTo>
                  <a:pt x="79296" y="147032"/>
                </a:lnTo>
                <a:cubicBezTo>
                  <a:pt x="79296" y="150498"/>
                  <a:pt x="81811" y="153012"/>
                  <a:pt x="85276" y="153012"/>
                </a:cubicBezTo>
                <a:lnTo>
                  <a:pt x="162482" y="153012"/>
                </a:lnTo>
                <a:cubicBezTo>
                  <a:pt x="165947" y="153012"/>
                  <a:pt x="168462" y="150497"/>
                  <a:pt x="168462" y="147032"/>
                </a:cubicBezTo>
                <a:lnTo>
                  <a:pt x="168462" y="145456"/>
                </a:lnTo>
                <a:cubicBezTo>
                  <a:pt x="168462" y="141991"/>
                  <a:pt x="165947" y="139476"/>
                  <a:pt x="162482" y="139476"/>
                </a:cubicBezTo>
                <a:lnTo>
                  <a:pt x="85276" y="139476"/>
                </a:lnTo>
                <a:close/>
              </a:path>
            </a:pathLst>
          </a:custGeom>
          <a:solidFill>
            <a:schemeClr val="bg1"/>
          </a:solidFill>
          <a:ln w="270" cap="flat">
            <a:noFill/>
            <a:prstDash val="solid"/>
            <a:miter/>
          </a:ln>
        </p:spPr>
        <p:txBody>
          <a:bodyPr rtlCol="0" anchor="ctr"/>
          <a:lstStyle/>
          <a:p>
            <a:endParaRPr lang="zh-CN" altLang="en-US"/>
          </a:p>
        </p:txBody>
      </p:sp>
      <p:sp>
        <p:nvSpPr>
          <p:cNvPr id="46" name="图形 44"/>
          <p:cNvSpPr/>
          <p:nvPr/>
        </p:nvSpPr>
        <p:spPr>
          <a:xfrm>
            <a:off x="2967685" y="5530015"/>
            <a:ext cx="314792" cy="271235"/>
          </a:xfrm>
          <a:custGeom>
            <a:avLst/>
            <a:gdLst>
              <a:gd name="connsiteX0" fmla="*/ 70745 w 267381"/>
              <a:gd name="connsiteY0" fmla="*/ 69533 h 230384"/>
              <a:gd name="connsiteX1" fmla="*/ 120890 w 267381"/>
              <a:gd name="connsiteY1" fmla="*/ 6193 h 230384"/>
              <a:gd name="connsiteX2" fmla="*/ 143825 w 267381"/>
              <a:gd name="connsiteY2" fmla="*/ 3527 h 230384"/>
              <a:gd name="connsiteX3" fmla="*/ 146492 w 267381"/>
              <a:gd name="connsiteY3" fmla="*/ 6193 h 230384"/>
              <a:gd name="connsiteX4" fmla="*/ 196636 w 267381"/>
              <a:gd name="connsiteY4" fmla="*/ 69533 h 230384"/>
              <a:gd name="connsiteX5" fmla="*/ 244625 w 267381"/>
              <a:gd name="connsiteY5" fmla="*/ 48968 h 230384"/>
              <a:gd name="connsiteX6" fmla="*/ 266062 w 267381"/>
              <a:gd name="connsiteY6" fmla="*/ 57546 h 230384"/>
              <a:gd name="connsiteX7" fmla="*/ 267041 w 267381"/>
              <a:gd name="connsiteY7" fmla="*/ 67290 h 230384"/>
              <a:gd name="connsiteX8" fmla="*/ 239016 w 267381"/>
              <a:gd name="connsiteY8" fmla="*/ 202319 h 230384"/>
              <a:gd name="connsiteX9" fmla="*/ 204524 w 267381"/>
              <a:gd name="connsiteY9" fmla="*/ 230384 h 230384"/>
              <a:gd name="connsiteX10" fmla="*/ 62858 w 267381"/>
              <a:gd name="connsiteY10" fmla="*/ 230384 h 230384"/>
              <a:gd name="connsiteX11" fmla="*/ 28365 w 267381"/>
              <a:gd name="connsiteY11" fmla="*/ 202319 h 230384"/>
              <a:gd name="connsiteX12" fmla="*/ 343 w 267381"/>
              <a:gd name="connsiteY12" fmla="*/ 67290 h 230384"/>
              <a:gd name="connsiteX13" fmla="*/ 13016 w 267381"/>
              <a:gd name="connsiteY13" fmla="*/ 47989 h 230384"/>
              <a:gd name="connsiteX14" fmla="*/ 22760 w 267381"/>
              <a:gd name="connsiteY14" fmla="*/ 48968 h 230384"/>
              <a:gd name="connsiteX15" fmla="*/ 70749 w 267381"/>
              <a:gd name="connsiteY15" fmla="*/ 69533 h 230384"/>
              <a:gd name="connsiteX16" fmla="*/ 133691 w 267381"/>
              <a:gd name="connsiteY16" fmla="*/ 22333 h 230384"/>
              <a:gd name="connsiteX17" fmla="*/ 84699 w 267381"/>
              <a:gd name="connsiteY17" fmla="*/ 84216 h 230384"/>
              <a:gd name="connsiteX18" fmla="*/ 65468 w 267381"/>
              <a:gd name="connsiteY18" fmla="*/ 89089 h 230384"/>
              <a:gd name="connsiteX19" fmla="*/ 21430 w 267381"/>
              <a:gd name="connsiteY19" fmla="*/ 70215 h 230384"/>
              <a:gd name="connsiteX20" fmla="*/ 48001 w 267381"/>
              <a:gd name="connsiteY20" fmla="*/ 198241 h 230384"/>
              <a:gd name="connsiteX21" fmla="*/ 62854 w 267381"/>
              <a:gd name="connsiteY21" fmla="*/ 210330 h 230384"/>
              <a:gd name="connsiteX22" fmla="*/ 204527 w 267381"/>
              <a:gd name="connsiteY22" fmla="*/ 210330 h 230384"/>
              <a:gd name="connsiteX23" fmla="*/ 219380 w 267381"/>
              <a:gd name="connsiteY23" fmla="*/ 198241 h 230384"/>
              <a:gd name="connsiteX24" fmla="*/ 245952 w 267381"/>
              <a:gd name="connsiteY24" fmla="*/ 70215 h 230384"/>
              <a:gd name="connsiteX25" fmla="*/ 201914 w 267381"/>
              <a:gd name="connsiteY25" fmla="*/ 89089 h 230384"/>
              <a:gd name="connsiteX26" fmla="*/ 182682 w 267381"/>
              <a:gd name="connsiteY26" fmla="*/ 84216 h 230384"/>
              <a:gd name="connsiteX27" fmla="*/ 133691 w 267381"/>
              <a:gd name="connsiteY27" fmla="*/ 22333 h 23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7381" h="230384">
                <a:moveTo>
                  <a:pt x="70745" y="69533"/>
                </a:moveTo>
                <a:lnTo>
                  <a:pt x="120890" y="6193"/>
                </a:lnTo>
                <a:cubicBezTo>
                  <a:pt x="126487" y="-877"/>
                  <a:pt x="136755" y="-2070"/>
                  <a:pt x="143825" y="3527"/>
                </a:cubicBezTo>
                <a:cubicBezTo>
                  <a:pt x="144814" y="4310"/>
                  <a:pt x="145709" y="5204"/>
                  <a:pt x="146492" y="6193"/>
                </a:cubicBezTo>
                <a:lnTo>
                  <a:pt x="196636" y="69533"/>
                </a:lnTo>
                <a:lnTo>
                  <a:pt x="244625" y="48968"/>
                </a:lnTo>
                <a:cubicBezTo>
                  <a:pt x="252913" y="45417"/>
                  <a:pt x="262511" y="49257"/>
                  <a:pt x="266062" y="57546"/>
                </a:cubicBezTo>
                <a:cubicBezTo>
                  <a:pt x="267378" y="60617"/>
                  <a:pt x="267720" y="64019"/>
                  <a:pt x="267041" y="67290"/>
                </a:cubicBezTo>
                <a:lnTo>
                  <a:pt x="239016" y="202319"/>
                </a:lnTo>
                <a:cubicBezTo>
                  <a:pt x="235623" y="218666"/>
                  <a:pt x="221220" y="230386"/>
                  <a:pt x="204524" y="230384"/>
                </a:cubicBezTo>
                <a:lnTo>
                  <a:pt x="62858" y="230384"/>
                </a:lnTo>
                <a:cubicBezTo>
                  <a:pt x="46162" y="230386"/>
                  <a:pt x="31758" y="218666"/>
                  <a:pt x="28365" y="202319"/>
                </a:cubicBezTo>
                <a:lnTo>
                  <a:pt x="343" y="67290"/>
                </a:lnTo>
                <a:cubicBezTo>
                  <a:pt x="-1487" y="58461"/>
                  <a:pt x="4186" y="49819"/>
                  <a:pt x="13016" y="47989"/>
                </a:cubicBezTo>
                <a:cubicBezTo>
                  <a:pt x="16287" y="47310"/>
                  <a:pt x="19689" y="47652"/>
                  <a:pt x="22760" y="48968"/>
                </a:cubicBezTo>
                <a:lnTo>
                  <a:pt x="70749" y="69533"/>
                </a:lnTo>
                <a:close/>
                <a:moveTo>
                  <a:pt x="133691" y="22333"/>
                </a:moveTo>
                <a:lnTo>
                  <a:pt x="84699" y="84216"/>
                </a:lnTo>
                <a:cubicBezTo>
                  <a:pt x="80124" y="89995"/>
                  <a:pt x="72243" y="91992"/>
                  <a:pt x="65468" y="89089"/>
                </a:cubicBezTo>
                <a:lnTo>
                  <a:pt x="21430" y="70215"/>
                </a:lnTo>
                <a:lnTo>
                  <a:pt x="48001" y="198241"/>
                </a:lnTo>
                <a:cubicBezTo>
                  <a:pt x="49462" y="205282"/>
                  <a:pt x="55664" y="210330"/>
                  <a:pt x="62854" y="210330"/>
                </a:cubicBezTo>
                <a:lnTo>
                  <a:pt x="204527" y="210330"/>
                </a:lnTo>
                <a:cubicBezTo>
                  <a:pt x="211718" y="210330"/>
                  <a:pt x="217920" y="205282"/>
                  <a:pt x="219380" y="198241"/>
                </a:cubicBezTo>
                <a:lnTo>
                  <a:pt x="245952" y="70215"/>
                </a:lnTo>
                <a:lnTo>
                  <a:pt x="201914" y="89089"/>
                </a:lnTo>
                <a:cubicBezTo>
                  <a:pt x="195138" y="91992"/>
                  <a:pt x="187257" y="89995"/>
                  <a:pt x="182682" y="84216"/>
                </a:cubicBezTo>
                <a:lnTo>
                  <a:pt x="133691" y="22333"/>
                </a:lnTo>
                <a:close/>
              </a:path>
            </a:pathLst>
          </a:custGeom>
          <a:solidFill>
            <a:schemeClr val="bg1"/>
          </a:solidFill>
          <a:ln w="307" cap="flat">
            <a:noFill/>
            <a:prstDash val="solid"/>
            <a:miter/>
          </a:ln>
        </p:spPr>
        <p:txBody>
          <a:bodyPr rtlCol="0" anchor="ctr"/>
          <a:lstStyle/>
          <a:p>
            <a:endParaRPr lang="zh-CN" altLang="en-US"/>
          </a:p>
        </p:txBody>
      </p:sp>
      <p:sp>
        <p:nvSpPr>
          <p:cNvPr id="48" name="textbox 48"/>
          <p:cNvSpPr/>
          <p:nvPr/>
        </p:nvSpPr>
        <p:spPr>
          <a:xfrm>
            <a:off x="1995647" y="6719484"/>
            <a:ext cx="4344411" cy="687069"/>
          </a:xfrm>
          <a:prstGeom prst="rect">
            <a:avLst/>
          </a:prstGeom>
          <a:noFill/>
          <a:ln w="0" cap="flat">
            <a:noFill/>
            <a:prstDash val="solid"/>
            <a:miter lim="0"/>
          </a:ln>
        </p:spPr>
        <p:txBody>
          <a:bodyPr vert="horz" wrap="square" lIns="0" tIns="0" rIns="0" bIns="0" anchor="ctr"/>
          <a:lstStyle/>
          <a:p>
            <a:pPr marL="13335" algn="l" rtl="0" eaLnBrk="0">
              <a:lnSpc>
                <a:spcPct val="120000"/>
              </a:lnSpc>
            </a:pPr>
            <a:r>
              <a:rPr sz="1300" kern="0" spc="5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This creates a healthy and</a:t>
            </a:r>
            <a:r>
              <a:rPr sz="1300" kern="0" spc="-5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 </a:t>
            </a:r>
            <a:r>
              <a:rPr sz="1300" kern="0" spc="5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stable cycle</a:t>
            </a:r>
            <a:r>
              <a:rPr sz="13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 of</a:t>
            </a:r>
            <a:r>
              <a:rPr sz="1300" kern="0" spc="-7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 </a:t>
            </a:r>
            <a:r>
              <a:rPr sz="1300" kern="0" spc="40" dirty="0">
                <a:solidFill>
                  <a:srgbClr val="FFFFFF">
                    <a:alpha val="100000"/>
                  </a:srgbClr>
                </a:solidFill>
                <a:latin typeface="OPPOSans H" panose="00020600040101010101" charset="-122"/>
                <a:ea typeface="OPPOSans H" panose="00020600040101010101" charset="-122"/>
                <a:cs typeface="Arial" panose="020B0604020202020204"/>
                <a:sym typeface="OPPOSans R" panose="00020600040101010101" charset="-122"/>
              </a:rPr>
              <a:t>cooperative benefits.</a:t>
            </a:r>
            <a:endParaRPr sz="1300" dirty="0">
              <a:latin typeface="OPPOSans H" panose="00020600040101010101" charset="-122"/>
              <a:ea typeface="OPPOSans H" panose="00020600040101010101" charset="-122"/>
              <a:cs typeface="Arial" panose="020B0604020202020204"/>
              <a:sym typeface="OPPOSans R" panose="00020600040101010101" charset="-122"/>
            </a:endParaRPr>
          </a:p>
        </p:txBody>
      </p:sp>
      <p:sp>
        <p:nvSpPr>
          <p:cNvPr id="52" name="文本框 51"/>
          <p:cNvSpPr txBox="1"/>
          <p:nvPr/>
        </p:nvSpPr>
        <p:spPr>
          <a:xfrm>
            <a:off x="1928889" y="7675610"/>
            <a:ext cx="4575541" cy="630942"/>
          </a:xfrm>
          <a:prstGeom prst="rect">
            <a:avLst/>
          </a:prstGeom>
          <a:noFill/>
        </p:spPr>
        <p:txBody>
          <a:bodyPr wrap="square">
            <a:spAutoFit/>
          </a:bodyPr>
          <a:lstStyle/>
          <a:p>
            <a:pPr marL="13970" marR="0" lvl="0" indent="0" algn="l" defTabSz="914400" rtl="0" eaLnBrk="0" fontAlgn="auto" latinLnBrk="0" hangingPunct="1">
              <a:lnSpc>
                <a:spcPct val="120000"/>
              </a:lnSpc>
              <a:spcBef>
                <a:spcPts val="790"/>
              </a:spcBef>
              <a:spcAft>
                <a:spcPts val="0"/>
              </a:spcAft>
              <a:buClrTx/>
              <a:buSzTx/>
              <a:buFontTx/>
              <a:buNone/>
              <a:defRPr/>
            </a:pP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When you</a:t>
            </a:r>
            <a:r>
              <a:rPr kumimoji="0" lang="en-US" altLang="zh-CN" sz="800" b="0" i="0" u="none" strike="noStrike" kern="0" cap="none" spc="-5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trade $100, you can</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earn</a:t>
            </a:r>
            <a:r>
              <a:rPr kumimoji="0" lang="en-US" altLang="zh-CN" sz="800" b="0" i="0" u="none" strike="noStrike" kern="0" cap="none" spc="-4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a minimum profit of $65,</a:t>
            </a:r>
            <a:r>
              <a:rPr kumimoji="0" lang="en-US" altLang="zh-CN" sz="800" b="0" i="0" u="none" strike="noStrike" kern="0" cap="none" spc="-6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while DSJ Exchange</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earns</a:t>
            </a:r>
            <a:r>
              <a:rPr kumimoji="0" lang="en-US" altLang="zh-CN" sz="800" b="0" i="0" u="none" strike="noStrike" kern="0" cap="none" spc="-6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the remaining $3</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5 as</a:t>
            </a:r>
            <a:r>
              <a:rPr kumimoji="0" lang="en-US" altLang="zh-CN" sz="800" b="0" i="0" u="none" strike="noStrike" kern="0" cap="none" spc="-4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the spread.</a:t>
            </a:r>
            <a:r>
              <a:rPr kumimoji="0" lang="en-US" altLang="zh-CN" sz="800" b="0" i="0" u="none" strike="noStrike" kern="0" cap="none" spc="-7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endParaRPr kumimoji="0" lang="en-US" altLang="zh-CN" sz="800" b="0" i="0" u="none" strike="noStrike" kern="0" cap="none" spc="-7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a:p>
            <a:pPr marL="13970" marR="0" lvl="0" indent="0" algn="l" defTabSz="914400" rtl="0" eaLnBrk="0" fontAlgn="auto" latinLnBrk="0" hangingPunct="1">
              <a:lnSpc>
                <a:spcPct val="120000"/>
              </a:lnSpc>
              <a:spcBef>
                <a:spcPts val="790"/>
              </a:spcBef>
              <a:spcAft>
                <a:spcPts val="0"/>
              </a:spcAft>
              <a:buClrTx/>
              <a:buSzTx/>
              <a:buFontTx/>
              <a:buNone/>
              <a:defRPr/>
            </a:pPr>
            <a:r>
              <a:rPr lang="en-US" altLang="zh-CN" sz="800" kern="0" spc="-70" dirty="0">
                <a:solidFill>
                  <a:srgbClr val="FFFFFF">
                    <a:alpha val="100000"/>
                  </a:srgbClr>
                </a:solidFill>
                <a:latin typeface="OPPOSans R" panose="00020600040101010101" charset="-122"/>
                <a:ea typeface="OPPOSans R" panose="00020600040101010101" charset="-122"/>
                <a:cs typeface="Arial" panose="020B0604020202020204"/>
                <a:sym typeface="OPPOSans R" panose="00020600040101010101" charset="-122"/>
              </a:rPr>
              <a:t>Note:  </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DSJ Exchange charges</a:t>
            </a:r>
            <a:r>
              <a:rPr kumimoji="0" lang="en-US" altLang="zh-CN" sz="800" b="0" i="0" u="none" strike="noStrike" kern="0" cap="none" spc="-5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1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a w</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ithdrawal</a:t>
            </a:r>
            <a:r>
              <a:rPr kumimoji="0" lang="en-US" altLang="zh-CN" sz="800" b="0" i="0" u="none" strike="noStrike" kern="0" cap="none" spc="-3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fee</a:t>
            </a:r>
            <a:r>
              <a:rPr kumimoji="0" lang="en-US" altLang="zh-CN" sz="800" b="0" i="0" u="none" strike="noStrike" kern="0" cap="none" spc="-4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on each</a:t>
            </a:r>
            <a:r>
              <a:rPr kumimoji="0" lang="en-US" altLang="zh-CN" sz="800" b="0" i="0" u="none" strike="noStrike" kern="0" cap="none" spc="-5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 </a:t>
            </a:r>
            <a:r>
              <a:rPr kumimoji="0" lang="en-US" altLang="zh-CN" sz="800" b="0" i="0" u="none" strike="noStrike" kern="0" cap="none" spc="0" normalizeH="0" baseline="0" noProof="0" dirty="0">
                <a:ln>
                  <a:noFill/>
                </a:ln>
                <a:solidFill>
                  <a:srgbClr val="FFFFFF">
                    <a:alpha val="100000"/>
                  </a:srgbClr>
                </a:solidFill>
                <a:effectLst/>
                <a:uLnTx/>
                <a:uFillTx/>
                <a:latin typeface="OPPOSans R" panose="00020600040101010101" charset="-122"/>
                <a:ea typeface="OPPOSans R" panose="00020600040101010101" charset="-122"/>
                <a:cs typeface="Arial" panose="020B0604020202020204"/>
                <a:sym typeface="OPPOSans R" panose="00020600040101010101" charset="-122"/>
              </a:rPr>
              <a:t>transaction made by its members.</a:t>
            </a:r>
            <a:endParaRPr kumimoji="0" lang="en-US" altLang="zh-CN" sz="800" b="0" i="0" u="none" strike="noStrike" kern="120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50" y="6925018"/>
            <a:ext cx="1151322" cy="1151322"/>
          </a:xfrm>
          <a:prstGeom prst="rect">
            <a:avLst/>
          </a:prstGeom>
        </p:spPr>
      </p:pic>
      <p:cxnSp>
        <p:nvCxnSpPr>
          <p:cNvPr id="56" name="直接连接符 55"/>
          <p:cNvCxnSpPr/>
          <p:nvPr/>
        </p:nvCxnSpPr>
        <p:spPr>
          <a:xfrm>
            <a:off x="2042208" y="7511944"/>
            <a:ext cx="10446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46"/>
          <p:cNvSpPr/>
          <p:nvPr/>
        </p:nvSpPr>
        <p:spPr>
          <a:xfrm>
            <a:off x="632176" y="1129803"/>
            <a:ext cx="5339647" cy="1002664"/>
          </a:xfrm>
          <a:prstGeom prst="rect">
            <a:avLst/>
          </a:prstGeom>
          <a:noFill/>
          <a:ln w="0" cap="flat">
            <a:noFill/>
            <a:prstDash val="solid"/>
            <a:miter lim="0"/>
          </a:ln>
        </p:spPr>
        <p:txBody>
          <a:bodyPr vert="horz" wrap="square" lIns="0" tIns="0" rIns="0" bIns="0"/>
          <a:lstStyle/>
          <a:p>
            <a:pPr algn="ctr" rtl="0" eaLnBrk="0">
              <a:lnSpc>
                <a:spcPct val="83000"/>
              </a:lnSpc>
            </a:pPr>
            <a:endParaRPr sz="100" dirty="0">
              <a:latin typeface="OPPOSans H" panose="00020600040101010101" charset="-122"/>
              <a:ea typeface="OPPOSans H" panose="00020600040101010101" charset="-122"/>
              <a:cs typeface="Arial" panose="020B0604020202020204"/>
              <a:sym typeface="OPPOSans H" panose="00020600040101010101" charset="-122"/>
            </a:endParaRPr>
          </a:p>
          <a:p>
            <a:pPr marL="12700" algn="ctr" rtl="0" eaLnBrk="0">
              <a:lnSpc>
                <a:spcPts val="2520"/>
              </a:lnSpc>
            </a:pPr>
            <a:r>
              <a:rPr sz="3600" kern="0" spc="-7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THE TRIPARTITE</a:t>
            </a:r>
            <a:r>
              <a:rPr sz="3600" kern="0" spc="-19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 </a:t>
            </a:r>
            <a:r>
              <a:rPr sz="3600" kern="0" spc="-7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WIN-</a:t>
            </a:r>
            <a:endParaRPr sz="360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endParaRPr>
          </a:p>
          <a:p>
            <a:pPr marL="566420" algn="ctr" rtl="0" eaLnBrk="0">
              <a:lnSpc>
                <a:spcPts val="5170"/>
              </a:lnSpc>
            </a:pPr>
            <a:r>
              <a:rPr sz="3600" kern="0" spc="-14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WIN </a:t>
            </a:r>
            <a:r>
              <a:rPr sz="3600" kern="0" spc="-140" dirty="0">
                <a:solidFill>
                  <a:srgbClr val="ED1B24"/>
                </a:solidFill>
                <a:latin typeface="OPPOSans H" panose="00020600040101010101" charset="-122"/>
                <a:ea typeface="OPPOSans H" panose="00020600040101010101" charset="-122"/>
                <a:cs typeface="Arial" panose="020B0604020202020204"/>
                <a:sym typeface="OPPOSans H" panose="00020600040101010101" charset="-122"/>
              </a:rPr>
              <a:t>STRUCTURE</a:t>
            </a:r>
            <a:endParaRPr sz="3600" dirty="0">
              <a:solidFill>
                <a:srgbClr val="ED1B24"/>
              </a:solidFill>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65" name="图片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6" name="文本框 15"/>
          <p:cNvSpPr txBox="1"/>
          <p:nvPr/>
        </p:nvSpPr>
        <p:spPr>
          <a:xfrm>
            <a:off x="261620" y="1713230"/>
            <a:ext cx="6005830" cy="868680"/>
          </a:xfrm>
          <a:prstGeom prst="rect">
            <a:avLst/>
          </a:prstGeom>
          <a:noFill/>
        </p:spPr>
        <p:txBody>
          <a:bodyPr wrap="square">
            <a:no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lang="en-US" altLang="zh-CN" sz="1400" kern="0" noProof="0" dirty="0">
                <a:ln>
                  <a:noFill/>
                </a:ln>
                <a:solidFill>
                  <a:srgbClr val="000000"/>
                </a:solidFill>
                <a:effectLst/>
                <a:uLnTx/>
                <a:uFillTx/>
                <a:latin typeface="+mj-lt"/>
                <a:ea typeface="OPPOSans R" panose="00020600040101010101" charset="-122"/>
                <a:cs typeface="+mj-lt"/>
                <a:sym typeface="OPPOSans R" panose="00020600040101010101" charset="-122"/>
              </a:rPr>
              <a:t>Newly joined members can make an initial deposit of $5,000, and the inviter can receive a $500 referral bonus.</a:t>
            </a:r>
            <a:endParaRPr kumimoji="0" lang="en-US" altLang="zh-CN" sz="14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 name="textbox 138"/>
          <p:cNvSpPr/>
          <p:nvPr/>
        </p:nvSpPr>
        <p:spPr>
          <a:xfrm>
            <a:off x="469265" y="828040"/>
            <a:ext cx="6202680" cy="966470"/>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30000"/>
              </a:lnSpc>
              <a:spcBef>
                <a:spcPts val="0"/>
              </a:spcBef>
              <a:spcAft>
                <a:spcPts val="0"/>
              </a:spcAft>
              <a:buClrTx/>
              <a:buSzTx/>
              <a:buFontTx/>
              <a:buNone/>
              <a:defRPr/>
            </a:pPr>
            <a:r>
              <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Investing $5,000: Comparing Static Returns with Dynamic Returns Over 31 Days.</a:t>
            </a:r>
            <a:endParaRPr kumimoji="0" lang="en-US" altLang="zh-CN" sz="20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4" name="图片 3"/>
          <p:cNvPicPr>
            <a:picLocks noChangeAspect="1"/>
          </p:cNvPicPr>
          <p:nvPr/>
        </p:nvPicPr>
        <p:blipFill>
          <a:blip r:embed="rId4"/>
          <a:stretch>
            <a:fillRect/>
          </a:stretch>
        </p:blipFill>
        <p:spPr>
          <a:xfrm>
            <a:off x="122555" y="2291080"/>
            <a:ext cx="6617970" cy="63874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5"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28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$5000 START FOR 30 DAYS -</a:t>
            </a:r>
            <a:endParaRPr kumimoji="0" lang="en-US" sz="28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STATIC EARNINGS</a:t>
            </a: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6" name="文本框 15"/>
          <p:cNvSpPr txBox="1"/>
          <p:nvPr/>
        </p:nvSpPr>
        <p:spPr>
          <a:xfrm>
            <a:off x="590504" y="1933241"/>
            <a:ext cx="5676992" cy="462915"/>
          </a:xfrm>
          <a:prstGeom prst="rect">
            <a:avLst/>
          </a:prstGeom>
          <a:noFill/>
        </p:spPr>
        <p:txBody>
          <a:bodyPr wrap="square">
            <a:sp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A new user who deposits 5,000 USD for the first time can get a 250 USD reward. The account balance is 5,250 USDT, so the first transaction amount is 52.50</a:t>
            </a:r>
            <a:endPar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2" name="图片 1"/>
          <p:cNvPicPr>
            <a:picLocks noChangeAspect="1"/>
          </p:cNvPicPr>
          <p:nvPr/>
        </p:nvPicPr>
        <p:blipFill>
          <a:blip r:embed="rId4"/>
          <a:stretch>
            <a:fillRect/>
          </a:stretch>
        </p:blipFill>
        <p:spPr>
          <a:xfrm>
            <a:off x="190500" y="2525395"/>
            <a:ext cx="6445885" cy="60496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15" name="textbox 138"/>
          <p:cNvSpPr/>
          <p:nvPr/>
        </p:nvSpPr>
        <p:spPr>
          <a:xfrm>
            <a:off x="342455" y="982924"/>
            <a:ext cx="6202363" cy="640721"/>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110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28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$5000 START FOR 30 DAYS -</a:t>
            </a:r>
            <a:endParaRPr kumimoji="0" lang="en-US" sz="28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r>
              <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STATIC EARNINGS</a:t>
            </a: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110000"/>
              </a:lnSpc>
              <a:spcBef>
                <a:spcPts val="0"/>
              </a:spcBef>
              <a:spcAft>
                <a:spcPts val="0"/>
              </a:spcAft>
              <a:buClrTx/>
              <a:buSzTx/>
              <a:buFontTx/>
              <a:buNone/>
              <a:defRPr/>
            </a:pPr>
            <a:endParaRPr kumimoji="0" lang="en-US" sz="28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6" name="文本框 15"/>
          <p:cNvSpPr txBox="1"/>
          <p:nvPr/>
        </p:nvSpPr>
        <p:spPr>
          <a:xfrm>
            <a:off x="590504" y="1933241"/>
            <a:ext cx="5676992" cy="459165"/>
          </a:xfrm>
          <a:prstGeom prst="rect">
            <a:avLst/>
          </a:prstGeom>
          <a:noFill/>
        </p:spPr>
        <p:txBody>
          <a:bodyPr wrap="square">
            <a:spAutoFit/>
          </a:bodyPr>
          <a:lstStyle/>
          <a:p>
            <a:pPr marL="0" marR="0" lvl="0" indent="0" algn="ctr" defTabSz="914400" rtl="0" eaLnBrk="0" fontAlgn="auto" latinLnBrk="0" hangingPunct="1">
              <a:lnSpc>
                <a:spcPct val="110000"/>
              </a:lnSpc>
              <a:spcBef>
                <a:spcPts val="0"/>
              </a:spcBef>
              <a:spcAft>
                <a:spcPts val="0"/>
              </a:spcAft>
              <a:buClrTx/>
              <a:buSzTx/>
              <a:buFontTx/>
              <a:buNone/>
              <a:defRPr/>
            </a:pPr>
            <a:r>
              <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rPr>
              <a:t>Newcomers are rewarded $500 for their first invite and have an account balance of 5500USDT, so their first trade amount is 55.00</a:t>
            </a:r>
            <a:endParaRPr kumimoji="0" lang="en-US" altLang="zh-CN" sz="1100" b="0" i="0" u="none" strike="noStrike" kern="0" cap="none" spc="0" normalizeH="0" baseline="0" noProof="0" dirty="0">
              <a:ln>
                <a:noFill/>
              </a:ln>
              <a:solidFill>
                <a:srgbClr val="000000"/>
              </a:solidFill>
              <a:effectLst/>
              <a:uLnTx/>
              <a:uFillTx/>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3" name="图片 2"/>
          <p:cNvPicPr>
            <a:picLocks noChangeAspect="1"/>
          </p:cNvPicPr>
          <p:nvPr/>
        </p:nvPicPr>
        <p:blipFill>
          <a:blip r:embed="rId4"/>
          <a:stretch>
            <a:fillRect/>
          </a:stretch>
        </p:blipFill>
        <p:spPr>
          <a:xfrm>
            <a:off x="77470" y="2479040"/>
            <a:ext cx="6658610" cy="60693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13"/>
            <a:ext cx="6858000" cy="5029200"/>
          </a:xfrm>
          <a:prstGeom prst="rect">
            <a:avLst/>
          </a:prstGeom>
        </p:spPr>
      </p:pic>
      <p:sp>
        <p:nvSpPr>
          <p:cNvPr id="8" name="任意多边形: 形状 7"/>
          <p:cNvSpPr/>
          <p:nvPr/>
        </p:nvSpPr>
        <p:spPr>
          <a:xfrm>
            <a:off x="1" y="1711049"/>
            <a:ext cx="6857999" cy="7432951"/>
          </a:xfrm>
          <a:custGeom>
            <a:avLst/>
            <a:gdLst>
              <a:gd name="connsiteX0" fmla="*/ 0 w 6857999"/>
              <a:gd name="connsiteY0" fmla="*/ 0 h 7432951"/>
              <a:gd name="connsiteX1" fmla="*/ 6857999 w 6857999"/>
              <a:gd name="connsiteY1" fmla="*/ 5705927 h 7432951"/>
              <a:gd name="connsiteX2" fmla="*/ 6857999 w 6857999"/>
              <a:gd name="connsiteY2" fmla="*/ 7432951 h 7432951"/>
              <a:gd name="connsiteX3" fmla="*/ 0 w 6857999"/>
              <a:gd name="connsiteY3" fmla="*/ 7432951 h 7432951"/>
            </a:gdLst>
            <a:ahLst/>
            <a:cxnLst>
              <a:cxn ang="0">
                <a:pos x="connsiteX0" y="connsiteY0"/>
              </a:cxn>
              <a:cxn ang="0">
                <a:pos x="connsiteX1" y="connsiteY1"/>
              </a:cxn>
              <a:cxn ang="0">
                <a:pos x="connsiteX2" y="connsiteY2"/>
              </a:cxn>
              <a:cxn ang="0">
                <a:pos x="connsiteX3" y="connsiteY3"/>
              </a:cxn>
            </a:cxnLst>
            <a:rect l="l" t="t" r="r" b="b"/>
            <a:pathLst>
              <a:path w="6857999" h="7432951">
                <a:moveTo>
                  <a:pt x="0" y="0"/>
                </a:moveTo>
                <a:lnTo>
                  <a:pt x="6857999" y="5705927"/>
                </a:lnTo>
                <a:lnTo>
                  <a:pt x="6857999" y="7432951"/>
                </a:lnTo>
                <a:lnTo>
                  <a:pt x="0" y="7432951"/>
                </a:lnTo>
                <a:close/>
              </a:path>
            </a:pathLst>
          </a:custGeom>
          <a:gradFill>
            <a:gsLst>
              <a:gs pos="30000">
                <a:srgbClr val="970309"/>
              </a:gs>
              <a:gs pos="100000">
                <a:srgbClr val="ED1B24"/>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 name="任意多边形: 形状 3"/>
          <p:cNvSpPr/>
          <p:nvPr/>
        </p:nvSpPr>
        <p:spPr>
          <a:xfrm rot="16200000">
            <a:off x="354975" y="2640975"/>
            <a:ext cx="6148050" cy="6858000"/>
          </a:xfrm>
          <a:custGeom>
            <a:avLst/>
            <a:gdLst>
              <a:gd name="connsiteX0" fmla="*/ 6148050 w 6148050"/>
              <a:gd name="connsiteY0" fmla="*/ 6858000 h 6858000"/>
              <a:gd name="connsiteX1" fmla="*/ 0 w 6148050"/>
              <a:gd name="connsiteY1" fmla="*/ 6857999 h 6858000"/>
              <a:gd name="connsiteX2" fmla="*/ 1 w 6148050"/>
              <a:gd name="connsiteY2" fmla="*/ 0 h 6858000"/>
              <a:gd name="connsiteX3" fmla="*/ 4433550 w 6148050"/>
              <a:gd name="connsiteY3" fmla="*/ 0 h 6858000"/>
            </a:gdLst>
            <a:ahLst/>
            <a:cxnLst>
              <a:cxn ang="0">
                <a:pos x="connsiteX0" y="connsiteY0"/>
              </a:cxn>
              <a:cxn ang="0">
                <a:pos x="connsiteX1" y="connsiteY1"/>
              </a:cxn>
              <a:cxn ang="0">
                <a:pos x="connsiteX2" y="connsiteY2"/>
              </a:cxn>
              <a:cxn ang="0">
                <a:pos x="connsiteX3" y="connsiteY3"/>
              </a:cxn>
            </a:cxnLst>
            <a:rect l="l" t="t" r="r" b="b"/>
            <a:pathLst>
              <a:path w="6148050" h="6858000">
                <a:moveTo>
                  <a:pt x="6148050" y="6858000"/>
                </a:moveTo>
                <a:lnTo>
                  <a:pt x="0" y="6857999"/>
                </a:lnTo>
                <a:lnTo>
                  <a:pt x="1" y="0"/>
                </a:lnTo>
                <a:lnTo>
                  <a:pt x="4433550" y="0"/>
                </a:lnTo>
                <a:close/>
              </a:path>
            </a:pathLst>
          </a:custGeom>
          <a:gradFill>
            <a:gsLst>
              <a:gs pos="43000">
                <a:srgbClr val="033461"/>
              </a:gs>
              <a:gs pos="83000">
                <a:srgbClr val="044886"/>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0" name="textbox 848"/>
          <p:cNvSpPr/>
          <p:nvPr/>
        </p:nvSpPr>
        <p:spPr>
          <a:xfrm>
            <a:off x="1096754" y="5298171"/>
            <a:ext cx="4664491" cy="1649960"/>
          </a:xfrm>
          <a:prstGeom prst="rect">
            <a:avLst/>
          </a:prstGeom>
          <a:noFill/>
          <a:ln w="0" cap="flat">
            <a:noFill/>
            <a:prstDash val="solid"/>
            <a:miter lim="0"/>
          </a:ln>
        </p:spPr>
        <p:txBody>
          <a:bodyPr vert="horz" wrap="square" lIns="0" tIns="0" rIns="0" bIns="0" anchor="ctr"/>
          <a:lstStyle/>
          <a:p>
            <a:pPr algn="ctr" rtl="0" eaLnBrk="0"/>
            <a:r>
              <a:rPr sz="8800" kern="0" spc="-140" dirty="0">
                <a:solidFill>
                  <a:srgbClr val="FFFFFF">
                    <a:alpha val="100000"/>
                  </a:srgbClr>
                </a:soli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Arial" panose="020B0604020202020204"/>
                <a:sym typeface="庞门正道标题体" panose="02010600030101010101" pitchFamily="2" charset="-122"/>
              </a:rPr>
              <a:t>THANKS</a:t>
            </a:r>
            <a:endParaRPr sz="8800" dirty="0">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Arial" panose="020B0604020202020204"/>
              <a:sym typeface="庞门正道标题体" panose="02010600030101010101" pitchFamily="2"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328" y="220679"/>
            <a:ext cx="1242647" cy="10178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sp>
        <p:nvSpPr>
          <p:cNvPr id="2" name="textbox 46"/>
          <p:cNvSpPr/>
          <p:nvPr/>
        </p:nvSpPr>
        <p:spPr>
          <a:xfrm>
            <a:off x="0" y="1074719"/>
            <a:ext cx="6858000" cy="897300"/>
          </a:xfrm>
          <a:prstGeom prst="rect">
            <a:avLst/>
          </a:prstGeom>
          <a:noFill/>
          <a:ln w="0" cap="flat">
            <a:noFill/>
            <a:prstDash val="solid"/>
            <a:miter lim="0"/>
          </a:ln>
        </p:spPr>
        <p:txBody>
          <a:bodyPr vert="horz" wrap="square" lIns="0" tIns="0" rIns="0" bIns="0"/>
          <a:lstStyle/>
          <a:p>
            <a:pPr marL="12700" marR="0" lvl="0" indent="0" algn="ctr" defTabSz="914400" rtl="0" eaLnBrk="0" fontAlgn="auto" latinLnBrk="0" hangingPunct="1">
              <a:lnSpc>
                <a:spcPct val="120000"/>
              </a:lnSpc>
              <a:spcBef>
                <a:spcPts val="0"/>
              </a:spcBef>
              <a:spcAft>
                <a:spcPts val="0"/>
              </a:spcAft>
              <a:buClrTx/>
              <a:buSzTx/>
              <a:buFontTx/>
              <a:buNone/>
              <a:defRPr/>
            </a:pPr>
            <a:r>
              <a:rPr kumimoji="0" lang="en-US" sz="2400" b="0" i="0" u="none" strike="noStrike" kern="0" cap="none" spc="-7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FIVE MAJOR ADVANTAGES OF THE</a:t>
            </a:r>
            <a:endParaRPr kumimoji="0" lang="en-US" sz="2400" b="0" i="0" u="none" strike="noStrike" kern="0" cap="none" spc="-7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12700" marR="0" lvl="0" indent="0" algn="ctr" defTabSz="914400" rtl="0" eaLnBrk="0" fontAlgn="auto" latinLnBrk="0" hangingPunct="1">
              <a:lnSpc>
                <a:spcPct val="120000"/>
              </a:lnSpc>
              <a:spcBef>
                <a:spcPts val="0"/>
              </a:spcBef>
              <a:spcAft>
                <a:spcPts val="0"/>
              </a:spcAft>
              <a:buClrTx/>
              <a:buSzTx/>
              <a:buFontTx/>
              <a:buNone/>
              <a:defRPr/>
            </a:pPr>
            <a:r>
              <a:rPr kumimoji="0" lang="en-US" sz="2400" b="0" i="0" u="none" strike="noStrike" kern="0" cap="none" spc="-7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WEALTH </a:t>
            </a:r>
            <a:r>
              <a:rPr kumimoji="0" lang="en-US" sz="2400" b="0" i="0" u="none" strike="noStrike" kern="0" cap="none" spc="-70" normalizeH="0" baseline="0" noProof="0" dirty="0">
                <a:ln>
                  <a:noFill/>
                </a:ln>
                <a:solidFill>
                  <a:srgbClr val="ED1B24"/>
                </a:solidFill>
                <a:effectLst/>
                <a:uLnTx/>
                <a:uFillTx/>
                <a:latin typeface="OPPOSans H" panose="00020600040101010101" charset="-122"/>
                <a:ea typeface="OPPOSans H" panose="00020600040101010101" charset="-122"/>
                <a:cs typeface="Arial" panose="020B0604020202020204"/>
                <a:sym typeface="OPPOSans H" panose="00020600040101010101" charset="-122"/>
              </a:rPr>
              <a:t>SHARING FUND TEAM</a:t>
            </a:r>
            <a:endParaRPr kumimoji="0" lang="en-US" sz="2400" b="0" i="0" u="none" strike="noStrike" kern="0" cap="none" spc="-70" normalizeH="0" baseline="0" noProof="0" dirty="0">
              <a:ln>
                <a:noFill/>
              </a:ln>
              <a:solidFill>
                <a:srgbClr val="ED1B24"/>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41" name="textbox 80"/>
          <p:cNvSpPr/>
          <p:nvPr/>
        </p:nvSpPr>
        <p:spPr>
          <a:xfrm>
            <a:off x="4026381" y="2292575"/>
            <a:ext cx="2568006" cy="751205"/>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marL="13970" algn="l" rtl="0" eaLnBrk="0">
              <a:lnSpc>
                <a:spcPct val="94000"/>
              </a:lnSpc>
            </a:pPr>
            <a:r>
              <a:rPr sz="900" kern="0" spc="40" dirty="0">
                <a:latin typeface="OPPOSans R" panose="00020600040101010101" charset="-122"/>
                <a:ea typeface="OPPOSans R" panose="00020600040101010101" charset="-122"/>
                <a:cs typeface="Arial" panose="020B0604020202020204"/>
                <a:sym typeface="OPPOSans R" panose="00020600040101010101" charset="-122"/>
              </a:rPr>
              <a:t>Long term stab</a:t>
            </a:r>
            <a:r>
              <a:rPr sz="900" kern="0" spc="30" dirty="0">
                <a:latin typeface="OPPOSans R" panose="00020600040101010101" charset="-122"/>
                <a:ea typeface="OPPOSans R" panose="00020600040101010101" charset="-122"/>
                <a:cs typeface="Arial" panose="020B0604020202020204"/>
                <a:sym typeface="OPPOSans R" panose="00020600040101010101" charset="-122"/>
              </a:rPr>
              <a:t>le income, the</a:t>
            </a:r>
            <a:r>
              <a:rPr sz="900" kern="0" spc="-20" dirty="0">
                <a:latin typeface="OPPOSans R" panose="00020600040101010101" charset="-122"/>
                <a:ea typeface="OPPOSans R" panose="00020600040101010101" charset="-122"/>
                <a:cs typeface="Arial" panose="020B0604020202020204"/>
                <a:sym typeface="OPPOSans R" panose="00020600040101010101" charset="-122"/>
              </a:rPr>
              <a:t> </a:t>
            </a:r>
            <a:r>
              <a:rPr sz="900" kern="0" spc="30" dirty="0">
                <a:latin typeface="OPPOSans R" panose="00020600040101010101" charset="-122"/>
                <a:ea typeface="OPPOSans R" panose="00020600040101010101" charset="-122"/>
                <a:cs typeface="Arial" panose="020B0604020202020204"/>
                <a:sym typeface="OPPOSans R" panose="00020600040101010101" charset="-122"/>
              </a:rPr>
              <a:t>world's</a:t>
            </a:r>
            <a:endParaRPr sz="900" dirty="0">
              <a:latin typeface="OPPOSans R" panose="00020600040101010101" charset="-122"/>
              <a:ea typeface="OPPOSans R" panose="00020600040101010101" charset="-122"/>
              <a:cs typeface="Arial" panose="020B0604020202020204"/>
              <a:sym typeface="OPPOSans R" panose="00020600040101010101" charset="-122"/>
            </a:endParaRPr>
          </a:p>
          <a:p>
            <a:pPr marL="12700" indent="4445" algn="l" rtl="0" eaLnBrk="0">
              <a:lnSpc>
                <a:spcPct val="132000"/>
              </a:lnSpc>
              <a:spcBef>
                <a:spcPts val="85"/>
              </a:spcBef>
            </a:pPr>
            <a:r>
              <a:rPr sz="900" kern="0" spc="50" dirty="0">
                <a:latin typeface="OPPOSans R" panose="00020600040101010101" charset="-122"/>
                <a:ea typeface="OPPOSans R" panose="00020600040101010101" charset="-122"/>
                <a:cs typeface="Arial" panose="020B0604020202020204"/>
                <a:sym typeface="OPPOSans R" panose="00020600040101010101" charset="-122"/>
              </a:rPr>
              <a:t>unique Al trading </a:t>
            </a:r>
            <a:r>
              <a:rPr sz="900" kern="0" spc="40" dirty="0">
                <a:latin typeface="OPPOSans R" panose="00020600040101010101" charset="-122"/>
                <a:ea typeface="OPPOSans R" panose="00020600040101010101" charset="-122"/>
                <a:cs typeface="Arial" panose="020B0604020202020204"/>
                <a:sym typeface="OPPOSans R" panose="00020600040101010101" charset="-122"/>
              </a:rPr>
              <a:t>data combined with</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signal</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winning rat</a:t>
            </a:r>
            <a:r>
              <a:rPr sz="900" kern="0" spc="30" dirty="0">
                <a:latin typeface="OPPOSans R" panose="00020600040101010101" charset="-122"/>
                <a:ea typeface="OPPOSans R" panose="00020600040101010101" charset="-122"/>
                <a:cs typeface="Arial" panose="020B0604020202020204"/>
                <a:sym typeface="OPPOSans R" panose="00020600040101010101" charset="-122"/>
              </a:rPr>
              <a:t>e calculation is high as 99.6% or</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60" dirty="0">
                <a:latin typeface="OPPOSans R" panose="00020600040101010101" charset="-122"/>
                <a:ea typeface="OPPOSans R" panose="00020600040101010101" charset="-122"/>
                <a:cs typeface="Arial" panose="020B0604020202020204"/>
                <a:sym typeface="OPPOSans R" panose="00020600040101010101" charset="-122"/>
              </a:rPr>
              <a:t>more.</a:t>
            </a:r>
            <a:endParaRPr sz="900" dirty="0">
              <a:latin typeface="OPPOSans R" panose="00020600040101010101" charset="-122"/>
              <a:ea typeface="OPPOSans R" panose="00020600040101010101" charset="-122"/>
              <a:cs typeface="Arial" panose="020B0604020202020204"/>
              <a:sym typeface="OPPOSans R" panose="00020600040101010101" charset="-122"/>
            </a:endParaRPr>
          </a:p>
        </p:txBody>
      </p:sp>
      <p:cxnSp>
        <p:nvCxnSpPr>
          <p:cNvPr id="5" name="方能演亦2"/>
          <p:cNvCxnSpPr/>
          <p:nvPr/>
        </p:nvCxnSpPr>
        <p:spPr>
          <a:xfrm rot="5400000">
            <a:off x="1430" y="5121560"/>
            <a:ext cx="6855141" cy="0"/>
          </a:xfrm>
          <a:prstGeom prst="straightConnector1">
            <a:avLst/>
          </a:prstGeom>
          <a:ln w="59055">
            <a:gradFill>
              <a:gsLst>
                <a:gs pos="67000">
                  <a:srgbClr val="ED1B24"/>
                </a:gs>
                <a:gs pos="18000">
                  <a:srgbClr val="970309">
                    <a:alpha val="0"/>
                  </a:srgbClr>
                </a:gs>
              </a:gsLst>
              <a:lin ang="0" scaled="0"/>
            </a:gradFill>
            <a:tailEnd type="triangle" w="med" len="med"/>
          </a:ln>
        </p:spPr>
        <p:style>
          <a:lnRef idx="1">
            <a:schemeClr val="accent1"/>
          </a:lnRef>
          <a:fillRef idx="0">
            <a:schemeClr val="accent1"/>
          </a:fillRef>
          <a:effectRef idx="0">
            <a:schemeClr val="accent1"/>
          </a:effectRef>
          <a:fontRef idx="minor">
            <a:schemeClr val="tx1"/>
          </a:fontRef>
        </p:style>
      </p:cxnSp>
      <p:sp>
        <p:nvSpPr>
          <p:cNvPr id="9" name="方能演亦4"/>
          <p:cNvSpPr/>
          <p:nvPr/>
        </p:nvSpPr>
        <p:spPr>
          <a:xfrm rot="5400000">
            <a:off x="3082492" y="2413966"/>
            <a:ext cx="693019" cy="693019"/>
          </a:xfrm>
          <a:prstGeom prst="ellipse">
            <a:avLst/>
          </a:prstGeom>
          <a:gradFill flip="none" rotWithShape="1">
            <a:gsLst>
              <a:gs pos="0">
                <a:schemeClr val="accent1">
                  <a:lumMod val="51000"/>
                  <a:lumOff val="49000"/>
                </a:schemeClr>
              </a:gs>
              <a:gs pos="90000">
                <a:schemeClr val="accent1"/>
              </a:gs>
              <a:gs pos="36000">
                <a:schemeClr val="accent2"/>
              </a:gs>
            </a:gsLst>
            <a:path path="circle">
              <a:fillToRect r="100000" b="100000"/>
            </a:path>
            <a:tileRect l="-100000" t="-100000"/>
          </a:gradFill>
          <a:ln>
            <a:noFill/>
          </a:ln>
          <a:effectLst>
            <a:outerShdw blurRad="431800" dist="2413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 dirty="0">
                <a:solidFill>
                  <a:schemeClr val="accent1">
                    <a:lumMod val="40000"/>
                    <a:lumOff val="60000"/>
                    <a:alpha val="1000"/>
                  </a:schemeClr>
                </a:solidFill>
              </a:rPr>
              <a:t>演</a:t>
            </a:r>
            <a:r>
              <a:rPr lang="zh-CN" altLang="en-US" sz="240">
                <a:solidFill>
                  <a:schemeClr val="accent1">
                    <a:lumMod val="40000"/>
                    <a:lumOff val="60000"/>
                    <a:alpha val="1000"/>
                  </a:schemeClr>
                </a:solidFill>
              </a:rPr>
              <a:t>亦文化</a:t>
            </a:r>
            <a:endParaRPr lang="zh-CN" altLang="en-US" sz="240" dirty="0">
              <a:solidFill>
                <a:schemeClr val="accent1">
                  <a:lumMod val="40000"/>
                  <a:lumOff val="60000"/>
                  <a:alpha val="1000"/>
                </a:schemeClr>
              </a:solidFill>
            </a:endParaRPr>
          </a:p>
        </p:txBody>
      </p:sp>
      <p:sp>
        <p:nvSpPr>
          <p:cNvPr id="11" name="方能演亦5"/>
          <p:cNvSpPr/>
          <p:nvPr/>
        </p:nvSpPr>
        <p:spPr>
          <a:xfrm rot="5400000">
            <a:off x="3082492" y="3638121"/>
            <a:ext cx="693019" cy="693019"/>
          </a:xfrm>
          <a:prstGeom prst="ellipse">
            <a:avLst/>
          </a:prstGeom>
          <a:gradFill flip="none" rotWithShape="1">
            <a:gsLst>
              <a:gs pos="0">
                <a:schemeClr val="accent1">
                  <a:lumMod val="51000"/>
                  <a:lumOff val="49000"/>
                </a:schemeClr>
              </a:gs>
              <a:gs pos="90000">
                <a:schemeClr val="accent1"/>
              </a:gs>
              <a:gs pos="36000">
                <a:schemeClr val="accent2"/>
              </a:gs>
            </a:gsLst>
            <a:path path="circle">
              <a:fillToRect r="100000" b="100000"/>
            </a:path>
            <a:tileRect l="-100000" t="-100000"/>
          </a:gradFill>
          <a:ln>
            <a:noFill/>
          </a:ln>
          <a:effectLst>
            <a:outerShdw blurRad="431800" dist="2413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
                <a:solidFill>
                  <a:schemeClr val="accent1">
                    <a:lumMod val="40000"/>
                    <a:lumOff val="60000"/>
                    <a:alpha val="1000"/>
                  </a:schemeClr>
                </a:solidFill>
              </a:rPr>
              <a:t>演亦文化</a:t>
            </a:r>
            <a:endParaRPr lang="zh-CN" altLang="en-US" sz="240" dirty="0">
              <a:solidFill>
                <a:schemeClr val="accent1">
                  <a:lumMod val="40000"/>
                  <a:lumOff val="60000"/>
                  <a:alpha val="1000"/>
                </a:schemeClr>
              </a:solidFill>
            </a:endParaRPr>
          </a:p>
        </p:txBody>
      </p:sp>
      <p:sp>
        <p:nvSpPr>
          <p:cNvPr id="12" name="方能演亦6"/>
          <p:cNvSpPr/>
          <p:nvPr/>
        </p:nvSpPr>
        <p:spPr>
          <a:xfrm rot="5400000">
            <a:off x="3082492" y="4862275"/>
            <a:ext cx="693019" cy="693019"/>
          </a:xfrm>
          <a:prstGeom prst="ellipse">
            <a:avLst/>
          </a:prstGeom>
          <a:gradFill flip="none" rotWithShape="1">
            <a:gsLst>
              <a:gs pos="0">
                <a:schemeClr val="accent1">
                  <a:lumMod val="51000"/>
                  <a:lumOff val="49000"/>
                </a:schemeClr>
              </a:gs>
              <a:gs pos="90000">
                <a:schemeClr val="accent1"/>
              </a:gs>
              <a:gs pos="36000">
                <a:schemeClr val="accent2"/>
              </a:gs>
            </a:gsLst>
            <a:path path="circle">
              <a:fillToRect r="100000" b="100000"/>
            </a:path>
            <a:tileRect l="-100000" t="-100000"/>
          </a:gradFill>
          <a:ln>
            <a:noFill/>
          </a:ln>
          <a:effectLst>
            <a:outerShdw blurRad="431800" dist="2413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
                <a:solidFill>
                  <a:schemeClr val="accent1">
                    <a:lumMod val="40000"/>
                    <a:lumOff val="60000"/>
                    <a:alpha val="1000"/>
                  </a:schemeClr>
                </a:solidFill>
              </a:rPr>
              <a:t>演亦文化</a:t>
            </a:r>
            <a:endParaRPr lang="zh-CN" altLang="en-US" sz="240" dirty="0">
              <a:solidFill>
                <a:schemeClr val="accent1">
                  <a:lumMod val="40000"/>
                  <a:lumOff val="60000"/>
                  <a:alpha val="1000"/>
                </a:schemeClr>
              </a:solidFill>
            </a:endParaRPr>
          </a:p>
        </p:txBody>
      </p:sp>
      <p:sp>
        <p:nvSpPr>
          <p:cNvPr id="13" name="方能演亦7"/>
          <p:cNvSpPr/>
          <p:nvPr/>
        </p:nvSpPr>
        <p:spPr>
          <a:xfrm rot="5400000">
            <a:off x="3082492" y="6086430"/>
            <a:ext cx="693019" cy="693019"/>
          </a:xfrm>
          <a:prstGeom prst="ellipse">
            <a:avLst/>
          </a:prstGeom>
          <a:gradFill flip="none" rotWithShape="1">
            <a:gsLst>
              <a:gs pos="0">
                <a:schemeClr val="accent1">
                  <a:lumMod val="51000"/>
                  <a:lumOff val="49000"/>
                </a:schemeClr>
              </a:gs>
              <a:gs pos="90000">
                <a:schemeClr val="accent1"/>
              </a:gs>
              <a:gs pos="36000">
                <a:schemeClr val="accent2"/>
              </a:gs>
            </a:gsLst>
            <a:path path="circle">
              <a:fillToRect r="100000" b="100000"/>
            </a:path>
            <a:tileRect l="-100000" t="-100000"/>
          </a:gradFill>
          <a:ln>
            <a:noFill/>
          </a:ln>
          <a:effectLst>
            <a:outerShdw blurRad="431800" dist="2413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 dirty="0">
                <a:solidFill>
                  <a:schemeClr val="accent1">
                    <a:lumMod val="40000"/>
                    <a:lumOff val="60000"/>
                    <a:alpha val="1000"/>
                  </a:schemeClr>
                </a:solidFill>
              </a:rPr>
              <a:t>演亦文化</a:t>
            </a:r>
            <a:endParaRPr lang="zh-CN" altLang="en-US" sz="240" dirty="0">
              <a:solidFill>
                <a:schemeClr val="accent1">
                  <a:lumMod val="40000"/>
                  <a:lumOff val="60000"/>
                  <a:alpha val="1000"/>
                </a:schemeClr>
              </a:solidFill>
            </a:endParaRPr>
          </a:p>
        </p:txBody>
      </p:sp>
      <p:sp>
        <p:nvSpPr>
          <p:cNvPr id="14" name="方能演亦8-1"/>
          <p:cNvSpPr/>
          <p:nvPr/>
        </p:nvSpPr>
        <p:spPr>
          <a:xfrm rot="5400000">
            <a:off x="2961991" y="7310583"/>
            <a:ext cx="934019" cy="934019"/>
          </a:xfrm>
          <a:prstGeom prst="ellipse">
            <a:avLst/>
          </a:prstGeom>
          <a:gradFill flip="none" rotWithShape="1">
            <a:gsLst>
              <a:gs pos="84000">
                <a:schemeClr val="accent1">
                  <a:lumMod val="10000"/>
                  <a:lumOff val="90000"/>
                  <a:alpha val="0"/>
                </a:schemeClr>
              </a:gs>
              <a:gs pos="100000">
                <a:schemeClr val="accent1">
                  <a:lumMod val="40000"/>
                  <a:lumOff val="60000"/>
                  <a:alpha val="20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80" b="0" i="0" u="none" strike="noStrike" kern="1200" cap="none" spc="0" normalizeH="0" baseline="0" noProof="0">
              <a:ln>
                <a:noFill/>
              </a:ln>
              <a:solidFill>
                <a:srgbClr val="FFFFFF"/>
              </a:solidFill>
              <a:effectLst/>
              <a:uLnTx/>
              <a:uFillTx/>
              <a:latin typeface="Arial" panose="020B0604020202020204"/>
              <a:ea typeface="HarmonyOS Sans SC" panose="00000500000000000000" charset="-122"/>
              <a:cs typeface="+mn-cs"/>
            </a:endParaRPr>
          </a:p>
        </p:txBody>
      </p:sp>
      <p:sp>
        <p:nvSpPr>
          <p:cNvPr id="15" name="方能演亦8-2"/>
          <p:cNvSpPr/>
          <p:nvPr/>
        </p:nvSpPr>
        <p:spPr>
          <a:xfrm rot="5400000">
            <a:off x="3084367" y="7432960"/>
            <a:ext cx="689267" cy="689269"/>
          </a:xfrm>
          <a:prstGeom prst="ellipse">
            <a:avLst/>
          </a:prstGeom>
          <a:gradFill flip="none" rotWithShape="1">
            <a:gsLst>
              <a:gs pos="0">
                <a:schemeClr val="accent1">
                  <a:lumMod val="51000"/>
                  <a:lumOff val="49000"/>
                </a:schemeClr>
              </a:gs>
              <a:gs pos="90000">
                <a:schemeClr val="accent1"/>
              </a:gs>
              <a:gs pos="36000">
                <a:schemeClr val="accent2"/>
              </a:gs>
            </a:gsLst>
            <a:path path="circle">
              <a:fillToRect r="100000" b="100000"/>
            </a:path>
            <a:tileRect l="-100000" t="-100000"/>
          </a:gradFill>
          <a:ln>
            <a:noFill/>
          </a:ln>
          <a:effectLst>
            <a:outerShdw blurRad="431800" dist="2413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 dirty="0">
                <a:solidFill>
                  <a:schemeClr val="accent1">
                    <a:lumMod val="40000"/>
                    <a:lumOff val="60000"/>
                    <a:alpha val="1000"/>
                  </a:schemeClr>
                </a:solidFill>
              </a:rPr>
              <a:t>演亦文化</a:t>
            </a:r>
            <a:endParaRPr lang="zh-CN" altLang="en-US" sz="240" dirty="0">
              <a:solidFill>
                <a:schemeClr val="accent1">
                  <a:lumMod val="40000"/>
                  <a:lumOff val="60000"/>
                  <a:alpha val="1000"/>
                </a:schemeClr>
              </a:solidFill>
            </a:endParaRPr>
          </a:p>
        </p:txBody>
      </p:sp>
      <p:sp>
        <p:nvSpPr>
          <p:cNvPr id="44" name="文本框 43"/>
          <p:cNvSpPr txBox="1"/>
          <p:nvPr/>
        </p:nvSpPr>
        <p:spPr>
          <a:xfrm>
            <a:off x="3276333" y="2447650"/>
            <a:ext cx="305337" cy="646331"/>
          </a:xfrm>
          <a:prstGeom prst="rect">
            <a:avLst/>
          </a:prstGeom>
          <a:noFill/>
        </p:spPr>
        <p:txBody>
          <a:bodyPr wrap="square" rtlCol="0">
            <a:spAutoFit/>
          </a:bodyPr>
          <a:lstStyle/>
          <a:p>
            <a:pPr algn="ctr"/>
            <a:r>
              <a:rPr lang="en-US" altLang="zh-CN" sz="3600" dirty="0">
                <a:solidFill>
                  <a:schemeClr val="bg1"/>
                </a:solidFill>
                <a:latin typeface="OPPOSans H" panose="00020600040101010101" charset="-122"/>
                <a:ea typeface="OPPOSans H" panose="00020600040101010101" charset="-122"/>
                <a:sym typeface="OPPOSans H" panose="00020600040101010101" charset="-122"/>
              </a:rPr>
              <a:t>1</a:t>
            </a:r>
            <a:endParaRPr lang="zh-CN" altLang="en-US" sz="3600">
              <a:solidFill>
                <a:schemeClr val="bg1"/>
              </a:solidFill>
              <a:latin typeface="OPPOSans H" panose="00020600040101010101" charset="-122"/>
              <a:ea typeface="OPPOSans H" panose="00020600040101010101" charset="-122"/>
              <a:sym typeface="OPPOSans H" panose="00020600040101010101" charset="-122"/>
            </a:endParaRPr>
          </a:p>
        </p:txBody>
      </p:sp>
      <p:sp>
        <p:nvSpPr>
          <p:cNvPr id="69" name="文本框 68"/>
          <p:cNvSpPr txBox="1"/>
          <p:nvPr/>
        </p:nvSpPr>
        <p:spPr>
          <a:xfrm>
            <a:off x="3276331" y="3652849"/>
            <a:ext cx="305337" cy="646331"/>
          </a:xfrm>
          <a:prstGeom prst="rect">
            <a:avLst/>
          </a:prstGeom>
          <a:noFill/>
        </p:spPr>
        <p:txBody>
          <a:bodyPr wrap="square" rtlCol="0">
            <a:spAutoFit/>
          </a:bodyPr>
          <a:lstStyle/>
          <a:p>
            <a:pPr algn="ctr"/>
            <a:r>
              <a:rPr lang="en-US" altLang="zh-CN" sz="3600" dirty="0">
                <a:solidFill>
                  <a:schemeClr val="bg1"/>
                </a:solidFill>
                <a:latin typeface="OPPOSans H" panose="00020600040101010101" charset="-122"/>
                <a:ea typeface="OPPOSans H" panose="00020600040101010101" charset="-122"/>
                <a:sym typeface="OPPOSans H" panose="00020600040101010101" charset="-122"/>
              </a:rPr>
              <a:t>2</a:t>
            </a:r>
            <a:endParaRPr lang="zh-CN" altLang="en-US" sz="3600">
              <a:solidFill>
                <a:schemeClr val="bg1"/>
              </a:solidFill>
              <a:latin typeface="OPPOSans H" panose="00020600040101010101" charset="-122"/>
              <a:ea typeface="OPPOSans H" panose="00020600040101010101" charset="-122"/>
              <a:sym typeface="OPPOSans H" panose="00020600040101010101" charset="-122"/>
            </a:endParaRPr>
          </a:p>
        </p:txBody>
      </p:sp>
      <p:sp>
        <p:nvSpPr>
          <p:cNvPr id="71" name="文本框 70"/>
          <p:cNvSpPr txBox="1"/>
          <p:nvPr/>
        </p:nvSpPr>
        <p:spPr>
          <a:xfrm>
            <a:off x="3276331" y="4892691"/>
            <a:ext cx="305337" cy="646331"/>
          </a:xfrm>
          <a:prstGeom prst="rect">
            <a:avLst/>
          </a:prstGeom>
          <a:noFill/>
        </p:spPr>
        <p:txBody>
          <a:bodyPr wrap="square" rtlCol="0">
            <a:spAutoFit/>
          </a:bodyPr>
          <a:lstStyle/>
          <a:p>
            <a:pPr algn="ctr"/>
            <a:r>
              <a:rPr lang="en-US" altLang="zh-CN" sz="3600" dirty="0">
                <a:solidFill>
                  <a:schemeClr val="bg1"/>
                </a:solidFill>
                <a:latin typeface="OPPOSans H" panose="00020600040101010101" charset="-122"/>
                <a:ea typeface="OPPOSans H" panose="00020600040101010101" charset="-122"/>
                <a:sym typeface="OPPOSans H" panose="00020600040101010101" charset="-122"/>
              </a:rPr>
              <a:t>3</a:t>
            </a:r>
            <a:endParaRPr lang="zh-CN" altLang="en-US" sz="3600">
              <a:solidFill>
                <a:schemeClr val="bg1"/>
              </a:solidFill>
              <a:latin typeface="OPPOSans H" panose="00020600040101010101" charset="-122"/>
              <a:ea typeface="OPPOSans H" panose="00020600040101010101" charset="-122"/>
              <a:sym typeface="OPPOSans H" panose="00020600040101010101" charset="-122"/>
            </a:endParaRPr>
          </a:p>
        </p:txBody>
      </p:sp>
      <p:sp>
        <p:nvSpPr>
          <p:cNvPr id="79" name="文本框 78"/>
          <p:cNvSpPr txBox="1"/>
          <p:nvPr/>
        </p:nvSpPr>
        <p:spPr>
          <a:xfrm>
            <a:off x="3276331" y="6109773"/>
            <a:ext cx="305337" cy="646331"/>
          </a:xfrm>
          <a:prstGeom prst="rect">
            <a:avLst/>
          </a:prstGeom>
          <a:noFill/>
        </p:spPr>
        <p:txBody>
          <a:bodyPr wrap="square" rtlCol="0">
            <a:spAutoFit/>
          </a:bodyPr>
          <a:lstStyle/>
          <a:p>
            <a:pPr algn="ctr"/>
            <a:r>
              <a:rPr lang="en-US" altLang="zh-CN" sz="3600" dirty="0">
                <a:solidFill>
                  <a:schemeClr val="bg1"/>
                </a:solidFill>
                <a:latin typeface="OPPOSans H" panose="00020600040101010101" charset="-122"/>
                <a:ea typeface="OPPOSans H" panose="00020600040101010101" charset="-122"/>
                <a:sym typeface="OPPOSans H" panose="00020600040101010101" charset="-122"/>
              </a:rPr>
              <a:t>4</a:t>
            </a:r>
            <a:endParaRPr lang="zh-CN" altLang="en-US" sz="3600">
              <a:solidFill>
                <a:schemeClr val="bg1"/>
              </a:solidFill>
              <a:latin typeface="OPPOSans H" panose="00020600040101010101" charset="-122"/>
              <a:ea typeface="OPPOSans H" panose="00020600040101010101" charset="-122"/>
              <a:sym typeface="OPPOSans H" panose="00020600040101010101" charset="-122"/>
            </a:endParaRPr>
          </a:p>
        </p:txBody>
      </p:sp>
      <p:sp>
        <p:nvSpPr>
          <p:cNvPr id="81" name="文本框 80"/>
          <p:cNvSpPr txBox="1"/>
          <p:nvPr/>
        </p:nvSpPr>
        <p:spPr>
          <a:xfrm>
            <a:off x="3293647" y="7475897"/>
            <a:ext cx="305337" cy="646331"/>
          </a:xfrm>
          <a:prstGeom prst="rect">
            <a:avLst/>
          </a:prstGeom>
          <a:noFill/>
        </p:spPr>
        <p:txBody>
          <a:bodyPr wrap="square" rtlCol="0">
            <a:spAutoFit/>
          </a:bodyPr>
          <a:lstStyle/>
          <a:p>
            <a:pPr algn="ctr"/>
            <a:r>
              <a:rPr lang="en-US" altLang="zh-CN" sz="3600" dirty="0">
                <a:solidFill>
                  <a:schemeClr val="bg1"/>
                </a:solidFill>
                <a:latin typeface="OPPOSans H" panose="00020600040101010101" charset="-122"/>
                <a:ea typeface="OPPOSans H" panose="00020600040101010101" charset="-122"/>
                <a:sym typeface="OPPOSans H" panose="00020600040101010101" charset="-122"/>
              </a:rPr>
              <a:t>5</a:t>
            </a:r>
            <a:endParaRPr lang="zh-CN" altLang="en-US" sz="3600">
              <a:solidFill>
                <a:schemeClr val="bg1"/>
              </a:solidFill>
              <a:latin typeface="OPPOSans H" panose="00020600040101010101" charset="-122"/>
              <a:ea typeface="OPPOSans H" panose="00020600040101010101" charset="-122"/>
              <a:sym typeface="OPPOSans H" panose="00020600040101010101" charset="-122"/>
            </a:endParaRPr>
          </a:p>
        </p:txBody>
      </p:sp>
      <p:grpSp>
        <p:nvGrpSpPr>
          <p:cNvPr id="55" name="组合 54"/>
          <p:cNvGrpSpPr/>
          <p:nvPr/>
        </p:nvGrpSpPr>
        <p:grpSpPr>
          <a:xfrm>
            <a:off x="716276" y="2500587"/>
            <a:ext cx="1910835" cy="367862"/>
            <a:chOff x="874004" y="2585545"/>
            <a:chExt cx="1910835" cy="367862"/>
          </a:xfrm>
        </p:grpSpPr>
        <p:sp>
          <p:nvSpPr>
            <p:cNvPr id="45" name="箭头: V 形 44"/>
            <p:cNvSpPr/>
            <p:nvPr/>
          </p:nvSpPr>
          <p:spPr>
            <a:xfrm>
              <a:off x="874004" y="2585545"/>
              <a:ext cx="313957" cy="367862"/>
            </a:xfrm>
            <a:prstGeom prst="chevron">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V 形 48"/>
            <p:cNvSpPr/>
            <p:nvPr/>
          </p:nvSpPr>
          <p:spPr>
            <a:xfrm>
              <a:off x="1273224" y="2585545"/>
              <a:ext cx="313957" cy="367862"/>
            </a:xfrm>
            <a:prstGeom prst="chevron">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箭头: V 形 49"/>
            <p:cNvSpPr/>
            <p:nvPr/>
          </p:nvSpPr>
          <p:spPr>
            <a:xfrm>
              <a:off x="1672444" y="2585545"/>
              <a:ext cx="313957" cy="367862"/>
            </a:xfrm>
            <a:prstGeom prst="chevron">
              <a:avLst/>
            </a:prstGeom>
            <a:solidFill>
              <a:schemeClr val="accent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箭头: V 形 50"/>
            <p:cNvSpPr/>
            <p:nvPr/>
          </p:nvSpPr>
          <p:spPr>
            <a:xfrm>
              <a:off x="2071664" y="2585545"/>
              <a:ext cx="313957" cy="367862"/>
            </a:xfrm>
            <a:prstGeom prst="chevron">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箭头: V 形 52"/>
            <p:cNvSpPr/>
            <p:nvPr/>
          </p:nvSpPr>
          <p:spPr>
            <a:xfrm>
              <a:off x="2470882" y="2585545"/>
              <a:ext cx="313957" cy="367862"/>
            </a:xfrm>
            <a:prstGeom prst="chevron">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7" name="textbox 78"/>
          <p:cNvSpPr/>
          <p:nvPr/>
        </p:nvSpPr>
        <p:spPr>
          <a:xfrm>
            <a:off x="319405" y="3342005"/>
            <a:ext cx="2695575" cy="1343660"/>
          </a:xfrm>
          <a:prstGeom prst="rect">
            <a:avLst/>
          </a:prstGeom>
          <a:noFill/>
          <a:ln w="0" cap="flat">
            <a:noFill/>
            <a:prstDash val="solid"/>
            <a:miter lim="0"/>
          </a:ln>
        </p:spPr>
        <p:txBody>
          <a:bodyPr vert="horz" wrap="square" lIns="0" tIns="0" rIns="0" bIns="0"/>
          <a:lstStyle/>
          <a:p>
            <a:pPr rtl="0" eaLnBrk="0">
              <a:lnSpc>
                <a:spcPct val="128000"/>
              </a:lnSpc>
              <a:tabLst>
                <a:tab pos="342900" algn="l"/>
                <a:tab pos="1564005" algn="l"/>
              </a:tabLst>
            </a:pPr>
            <a:r>
              <a:rPr lang="en-US" altLang="zh-CN" sz="900" dirty="0">
                <a:latin typeface="OPPOSans R" panose="00020600040101010101" charset="-122"/>
                <a:ea typeface="OPPOSans R" panose="00020600040101010101" charset="-122"/>
                <a:cs typeface="Arial" panose="020B0604020202020204"/>
                <a:sym typeface="OPPOSans R" panose="00020600040101010101" charset="-122"/>
              </a:rPr>
              <a:t>DSJ Exchange holds licenses and business licenses from more than 30 countries and regions around the world, including the US (SEC) license, the Australian (ASIC) license, the Monetary Authority of Singapore (MAS) license, the Dubai Financial Services Authority (DFSA) license, and the Central Bank of the Bahamas license.</a:t>
            </a:r>
            <a:endParaRPr lang="en-US" altLang="zh-CN" sz="900" dirty="0">
              <a:latin typeface="OPPOSans R" panose="00020600040101010101" charset="-122"/>
              <a:ea typeface="OPPOSans R" panose="00020600040101010101" charset="-122"/>
              <a:cs typeface="Arial" panose="020B0604020202020204"/>
              <a:sym typeface="OPPOSans R" panose="00020600040101010101" charset="-122"/>
            </a:endParaRPr>
          </a:p>
        </p:txBody>
      </p:sp>
      <p:grpSp>
        <p:nvGrpSpPr>
          <p:cNvPr id="61" name="组合 60"/>
          <p:cNvGrpSpPr/>
          <p:nvPr/>
        </p:nvGrpSpPr>
        <p:grpSpPr>
          <a:xfrm flipH="1">
            <a:off x="4082919" y="3732605"/>
            <a:ext cx="1910835" cy="367862"/>
            <a:chOff x="874004" y="2585545"/>
            <a:chExt cx="1910835" cy="367862"/>
          </a:xfrm>
        </p:grpSpPr>
        <p:sp>
          <p:nvSpPr>
            <p:cNvPr id="63" name="箭头: V 形 62"/>
            <p:cNvSpPr/>
            <p:nvPr/>
          </p:nvSpPr>
          <p:spPr>
            <a:xfrm>
              <a:off x="874004" y="2585545"/>
              <a:ext cx="313957" cy="367862"/>
            </a:xfrm>
            <a:prstGeom prst="chevron">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V 形 63"/>
            <p:cNvSpPr/>
            <p:nvPr/>
          </p:nvSpPr>
          <p:spPr>
            <a:xfrm>
              <a:off x="1273224" y="2585545"/>
              <a:ext cx="313957" cy="367862"/>
            </a:xfrm>
            <a:prstGeom prst="chevron">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箭头: V 形 65"/>
            <p:cNvSpPr/>
            <p:nvPr/>
          </p:nvSpPr>
          <p:spPr>
            <a:xfrm>
              <a:off x="1672444" y="2585545"/>
              <a:ext cx="313957" cy="367862"/>
            </a:xfrm>
            <a:prstGeom prst="chevron">
              <a:avLst/>
            </a:prstGeom>
            <a:solidFill>
              <a:schemeClr val="accent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箭头: V 形 66"/>
            <p:cNvSpPr/>
            <p:nvPr/>
          </p:nvSpPr>
          <p:spPr>
            <a:xfrm>
              <a:off x="2071664" y="2585545"/>
              <a:ext cx="313957" cy="367862"/>
            </a:xfrm>
            <a:prstGeom prst="chevron">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箭头: V 形 67"/>
            <p:cNvSpPr/>
            <p:nvPr/>
          </p:nvSpPr>
          <p:spPr>
            <a:xfrm>
              <a:off x="2470882" y="2585545"/>
              <a:ext cx="313957" cy="367862"/>
            </a:xfrm>
            <a:prstGeom prst="chevron">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0" name="textbox 70"/>
          <p:cNvSpPr/>
          <p:nvPr/>
        </p:nvSpPr>
        <p:spPr>
          <a:xfrm>
            <a:off x="3926302" y="4580327"/>
            <a:ext cx="2568003" cy="1173668"/>
          </a:xfrm>
          <a:prstGeom prst="rect">
            <a:avLst/>
          </a:prstGeom>
          <a:noFill/>
          <a:ln w="0" cap="flat">
            <a:noFill/>
            <a:prstDash val="solid"/>
            <a:miter lim="0"/>
          </a:ln>
        </p:spPr>
        <p:txBody>
          <a:bodyPr vert="horz" wrap="square" lIns="0" tIns="0" rIns="0" bIns="0"/>
          <a:lstStyle/>
          <a:p>
            <a:pPr marL="12700" algn="l" rtl="0" eaLnBrk="0">
              <a:lnSpc>
                <a:spcPct val="126000"/>
              </a:lnSpc>
            </a:pPr>
            <a:r>
              <a:rPr sz="900" kern="0" spc="50" dirty="0">
                <a:latin typeface="OPPOSans R" panose="00020600040101010101" charset="-122"/>
                <a:ea typeface="OPPOSans R" panose="00020600040101010101" charset="-122"/>
                <a:cs typeface="Arial" panose="020B0604020202020204"/>
                <a:sym typeface="OPPOSans R" panose="00020600040101010101" charset="-122"/>
              </a:rPr>
              <a:t>Guaranteed fund prot</a:t>
            </a:r>
            <a:r>
              <a:rPr sz="900" kern="0" spc="40" dirty="0">
                <a:latin typeface="OPPOSans R" panose="00020600040101010101" charset="-122"/>
                <a:ea typeface="OPPOSans R" panose="00020600040101010101" charset="-122"/>
                <a:cs typeface="Arial" panose="020B0604020202020204"/>
                <a:sym typeface="OPPOSans R" panose="00020600040101010101" charset="-122"/>
              </a:rPr>
              <a:t>ection: BG Fund</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Company w</a:t>
            </a:r>
            <a:r>
              <a:rPr sz="900" kern="0" spc="40" dirty="0">
                <a:latin typeface="OPPOSans R" panose="00020600040101010101" charset="-122"/>
                <a:ea typeface="OPPOSans R" panose="00020600040101010101" charset="-122"/>
                <a:cs typeface="Arial" panose="020B0604020202020204"/>
                <a:sym typeface="OPPOSans R" panose="00020600040101010101" charset="-122"/>
              </a:rPr>
              <a:t>as established in 2024 with an</a:t>
            </a:r>
            <a:r>
              <a:rPr sz="900" kern="0" spc="-1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initial capital of</a:t>
            </a:r>
            <a:r>
              <a:rPr sz="900" kern="0" spc="-4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30 million pounds,</a:t>
            </a:r>
            <a:r>
              <a:rPr lang="en-US" sz="900" kern="0" spc="4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ensu</a:t>
            </a:r>
            <a:r>
              <a:rPr sz="900" kern="0" spc="30" dirty="0">
                <a:latin typeface="OPPOSans R" panose="00020600040101010101" charset="-122"/>
                <a:ea typeface="OPPOSans R" panose="00020600040101010101" charset="-122"/>
                <a:cs typeface="Arial" panose="020B0604020202020204"/>
                <a:sym typeface="OPPOSans R" panose="00020600040101010101" charset="-122"/>
              </a:rPr>
              <a:t>ring</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the safety of</a:t>
            </a:r>
            <a:r>
              <a:rPr sz="900" kern="0" spc="-4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all members'</a:t>
            </a:r>
            <a:r>
              <a:rPr sz="900" kern="0" spc="40" dirty="0">
                <a:latin typeface="OPPOSans R" panose="00020600040101010101" charset="-122"/>
                <a:ea typeface="OPPOSans R" panose="00020600040101010101" charset="-122"/>
                <a:cs typeface="Arial" panose="020B0604020202020204"/>
                <a:sym typeface="OPPOSans R" panose="00020600040101010101" charset="-122"/>
              </a:rPr>
              <a:t> funds. All </a:t>
            </a:r>
            <a:r>
              <a:rPr lang="en-US" sz="900" kern="0" spc="40" dirty="0">
                <a:latin typeface="OPPOSans R" panose="00020600040101010101" charset="-122"/>
                <a:ea typeface="OPPOSans R" panose="00020600040101010101" charset="-122"/>
                <a:cs typeface="Arial" panose="020B0604020202020204"/>
                <a:sym typeface="OPPOSans R" panose="00020600040101010101" charset="-122"/>
              </a:rPr>
              <a:t>details for BG Fund Company</a:t>
            </a:r>
            <a:r>
              <a:rPr sz="900" kern="0" spc="50" dirty="0">
                <a:latin typeface="OPPOSans R" panose="00020600040101010101" charset="-122"/>
                <a:ea typeface="OPPOSans R" panose="00020600040101010101" charset="-122"/>
                <a:cs typeface="Arial" panose="020B0604020202020204"/>
                <a:sym typeface="OPPOSans R" panose="00020600040101010101" charset="-122"/>
              </a:rPr>
              <a:t> and </a:t>
            </a:r>
            <a:r>
              <a:rPr lang="en-US" altLang="zh-CN" sz="900" dirty="0"/>
              <a:t>Professor Stephen Beard’s</a:t>
            </a:r>
            <a:r>
              <a:rPr lang="en-US" sz="900" kern="0" spc="50" dirty="0">
                <a:latin typeface="OPPOSans R" panose="00020600040101010101" charset="-122"/>
                <a:ea typeface="OPPOSans R" panose="00020600040101010101" charset="-122"/>
                <a:cs typeface="Arial" panose="020B0604020202020204"/>
                <a:sym typeface="OPPOSans R" panose="00020600040101010101" charset="-122"/>
              </a:rPr>
              <a:t> </a:t>
            </a:r>
            <a:r>
              <a:rPr sz="900" kern="0" spc="40" dirty="0">
                <a:latin typeface="OPPOSans R" panose="00020600040101010101" charset="-122"/>
                <a:ea typeface="OPPOSans R" panose="00020600040101010101" charset="-122"/>
                <a:cs typeface="Arial" panose="020B0604020202020204"/>
                <a:sym typeface="OPPOSans R" panose="00020600040101010101" charset="-122"/>
              </a:rPr>
              <a:t>credentials are</a:t>
            </a:r>
            <a:r>
              <a:rPr lang="en-US" sz="90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officially availab</a:t>
            </a:r>
            <a:r>
              <a:rPr sz="900" kern="0" spc="40" dirty="0">
                <a:latin typeface="OPPOSans R" panose="00020600040101010101" charset="-122"/>
                <a:ea typeface="OPPOSans R" panose="00020600040101010101" charset="-122"/>
                <a:cs typeface="Arial" panose="020B0604020202020204"/>
                <a:sym typeface="OPPOSans R" panose="00020600040101010101" charset="-122"/>
              </a:rPr>
              <a:t>le.</a:t>
            </a:r>
            <a:endParaRPr sz="900" dirty="0">
              <a:latin typeface="OPPOSans R" panose="00020600040101010101" charset="-122"/>
              <a:ea typeface="OPPOSans R" panose="00020600040101010101" charset="-122"/>
              <a:cs typeface="Arial" panose="020B0604020202020204"/>
              <a:sym typeface="OPPOSans R" panose="00020600040101010101" charset="-122"/>
            </a:endParaRPr>
          </a:p>
        </p:txBody>
      </p:sp>
      <p:grpSp>
        <p:nvGrpSpPr>
          <p:cNvPr id="72" name="组合 71"/>
          <p:cNvGrpSpPr/>
          <p:nvPr/>
        </p:nvGrpSpPr>
        <p:grpSpPr>
          <a:xfrm>
            <a:off x="716276" y="5006216"/>
            <a:ext cx="1910835" cy="367862"/>
            <a:chOff x="874004" y="2585545"/>
            <a:chExt cx="1910835" cy="367862"/>
          </a:xfrm>
        </p:grpSpPr>
        <p:sp>
          <p:nvSpPr>
            <p:cNvPr id="73" name="箭头: V 形 72"/>
            <p:cNvSpPr/>
            <p:nvPr/>
          </p:nvSpPr>
          <p:spPr>
            <a:xfrm>
              <a:off x="874004" y="2585545"/>
              <a:ext cx="313957" cy="367862"/>
            </a:xfrm>
            <a:prstGeom prst="chevron">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箭头: V 形 73"/>
            <p:cNvSpPr/>
            <p:nvPr/>
          </p:nvSpPr>
          <p:spPr>
            <a:xfrm>
              <a:off x="1273224" y="2585545"/>
              <a:ext cx="313957" cy="367862"/>
            </a:xfrm>
            <a:prstGeom prst="chevron">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箭头: V 形 74"/>
            <p:cNvSpPr/>
            <p:nvPr/>
          </p:nvSpPr>
          <p:spPr>
            <a:xfrm>
              <a:off x="1672444" y="2585545"/>
              <a:ext cx="313957" cy="367862"/>
            </a:xfrm>
            <a:prstGeom prst="chevron">
              <a:avLst/>
            </a:prstGeom>
            <a:solidFill>
              <a:schemeClr val="accent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箭头: V 形 75"/>
            <p:cNvSpPr/>
            <p:nvPr/>
          </p:nvSpPr>
          <p:spPr>
            <a:xfrm>
              <a:off x="2071664" y="2585545"/>
              <a:ext cx="313957" cy="367862"/>
            </a:xfrm>
            <a:prstGeom prst="chevron">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箭头: V 形 76"/>
            <p:cNvSpPr/>
            <p:nvPr/>
          </p:nvSpPr>
          <p:spPr>
            <a:xfrm>
              <a:off x="2470882" y="2585545"/>
              <a:ext cx="313957" cy="367862"/>
            </a:xfrm>
            <a:prstGeom prst="chevron">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8" name="textbox 76"/>
          <p:cNvSpPr/>
          <p:nvPr/>
        </p:nvSpPr>
        <p:spPr>
          <a:xfrm>
            <a:off x="342940" y="6086256"/>
            <a:ext cx="2739550" cy="754380"/>
          </a:xfrm>
          <a:prstGeom prst="rect">
            <a:avLst/>
          </a:prstGeom>
          <a:noFill/>
          <a:ln w="0" cap="flat">
            <a:noFill/>
            <a:prstDash val="solid"/>
            <a:miter lim="0"/>
          </a:ln>
        </p:spPr>
        <p:txBody>
          <a:bodyPr vert="horz" wrap="square" lIns="0" tIns="0" rIns="0" bIns="0"/>
          <a:lstStyle/>
          <a:p>
            <a:pPr algn="l" rtl="0" eaLnBrk="0">
              <a:lnSpc>
                <a:spcPct val="30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l" rtl="0" eaLnBrk="0">
              <a:lnSpc>
                <a:spcPct val="124000"/>
              </a:lnSpc>
            </a:pPr>
            <a:r>
              <a:rPr lang="en-US" altLang="zh-CN" sz="900" dirty="0">
                <a:latin typeface="OPPOSans R" panose="00020600040101010101" charset="-122"/>
                <a:ea typeface="OPPOSans R" panose="00020600040101010101" charset="-122"/>
                <a:cs typeface="Arial" panose="020B0604020202020204"/>
                <a:sym typeface="OPPOSans R" panose="00020600040101010101" charset="-122"/>
              </a:rPr>
              <a:t>Long-term project partnership: We have signed a ten-year cooperation plan with DSJ Exchange, the core of which is to create a win-win situation for all parties involved.</a:t>
            </a:r>
            <a:endParaRPr lang="en-US" altLang="zh-CN" sz="9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80" name="textbox 74"/>
          <p:cNvSpPr/>
          <p:nvPr/>
        </p:nvSpPr>
        <p:spPr>
          <a:xfrm>
            <a:off x="4003040" y="7402625"/>
            <a:ext cx="2717800" cy="749934"/>
          </a:xfrm>
          <a:prstGeom prst="rect">
            <a:avLst/>
          </a:prstGeom>
          <a:noFill/>
          <a:ln w="0" cap="flat">
            <a:noFill/>
            <a:prstDash val="solid"/>
            <a:miter lim="0"/>
          </a:ln>
        </p:spPr>
        <p:txBody>
          <a:bodyPr vert="horz" wrap="square" lIns="0" tIns="0" rIns="0" bIns="0"/>
          <a:lstStyle/>
          <a:p>
            <a:pPr algn="l" rtl="0" eaLnBrk="0">
              <a:lnSpc>
                <a:spcPct val="26000"/>
              </a:lnSpc>
            </a:pPr>
            <a:endParaRPr sz="100" dirty="0">
              <a:latin typeface="OPPOSans R" panose="00020600040101010101" charset="-122"/>
              <a:ea typeface="OPPOSans R" panose="00020600040101010101" charset="-122"/>
              <a:cs typeface="Arial" panose="020B0604020202020204"/>
              <a:sym typeface="OPPOSans R" panose="00020600040101010101" charset="-122"/>
            </a:endParaRPr>
          </a:p>
          <a:p>
            <a:pPr algn="l" rtl="0" eaLnBrk="0">
              <a:lnSpc>
                <a:spcPct val="126000"/>
              </a:lnSpc>
            </a:pPr>
            <a:r>
              <a:rPr sz="900" kern="0" spc="40" dirty="0">
                <a:latin typeface="OPPOSans R" panose="00020600040101010101" charset="-122"/>
                <a:ea typeface="OPPOSans R" panose="00020600040101010101" charset="-122"/>
                <a:cs typeface="Arial" panose="020B0604020202020204"/>
                <a:sym typeface="OPPOSans R" panose="00020600040101010101" charset="-122"/>
              </a:rPr>
              <a:t>Future </a:t>
            </a:r>
            <a:r>
              <a:rPr sz="900" kern="0" spc="30" dirty="0">
                <a:latin typeface="OPPOSans R" panose="00020600040101010101" charset="-122"/>
                <a:ea typeface="OPPOSans R" panose="00020600040101010101" charset="-122"/>
                <a:cs typeface="Arial" panose="020B0604020202020204"/>
                <a:sym typeface="OPPOSans R" panose="00020600040101010101" charset="-122"/>
              </a:rPr>
              <a:t>income will be more diversified. In</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60" dirty="0">
                <a:latin typeface="OPPOSans R" panose="00020600040101010101" charset="-122"/>
                <a:ea typeface="OPPOSans R" panose="00020600040101010101" charset="-122"/>
                <a:cs typeface="Arial" panose="020B0604020202020204"/>
                <a:sym typeface="OPPOSans R" panose="00020600040101010101" charset="-122"/>
              </a:rPr>
              <a:t>addition</a:t>
            </a:r>
            <a:r>
              <a:rPr sz="900" kern="0" spc="-20" dirty="0">
                <a:latin typeface="OPPOSans R" panose="00020600040101010101" charset="-122"/>
                <a:ea typeface="OPPOSans R" panose="00020600040101010101" charset="-122"/>
                <a:cs typeface="Arial" panose="020B0604020202020204"/>
                <a:sym typeface="OPPOSans R" panose="00020600040101010101" charset="-122"/>
              </a:rPr>
              <a:t> </a:t>
            </a:r>
            <a:r>
              <a:rPr sz="900" kern="0" spc="60" dirty="0">
                <a:latin typeface="OPPOSans R" panose="00020600040101010101" charset="-122"/>
                <a:ea typeface="OPPOSans R" panose="00020600040101010101" charset="-122"/>
                <a:cs typeface="Arial" panose="020B0604020202020204"/>
                <a:sym typeface="OPPOSans R" panose="00020600040101010101" charset="-122"/>
              </a:rPr>
              <a:t>to profitin</a:t>
            </a:r>
            <a:r>
              <a:rPr sz="900" kern="0" spc="50" dirty="0">
                <a:latin typeface="OPPOSans R" panose="00020600040101010101" charset="-122"/>
                <a:ea typeface="OPPOSans R" panose="00020600040101010101" charset="-122"/>
                <a:cs typeface="Arial" panose="020B0604020202020204"/>
                <a:sym typeface="OPPOSans R" panose="00020600040101010101" charset="-122"/>
              </a:rPr>
              <a:t>g from signal trading, you</a:t>
            </a:r>
            <a:r>
              <a:rPr sz="900" kern="0" spc="0" dirty="0">
                <a:latin typeface="OPPOSans R" panose="00020600040101010101" charset="-122"/>
                <a:ea typeface="OPPOSans R" panose="00020600040101010101" charset="-122"/>
                <a:cs typeface="Arial" panose="020B0604020202020204"/>
                <a:sym typeface="OPPOSans R" panose="00020600040101010101" charset="-122"/>
              </a:rPr>
              <a:t> </a:t>
            </a:r>
            <a:r>
              <a:rPr sz="900" kern="0" spc="60" dirty="0">
                <a:latin typeface="OPPOSans R" panose="00020600040101010101" charset="-122"/>
                <a:ea typeface="OPPOSans R" panose="00020600040101010101" charset="-122"/>
                <a:cs typeface="Arial" panose="020B0604020202020204"/>
                <a:sym typeface="OPPOSans R" panose="00020600040101010101" charset="-122"/>
              </a:rPr>
              <a:t>can also</a:t>
            </a:r>
            <a:r>
              <a:rPr sz="900" kern="0" spc="-30" dirty="0">
                <a:latin typeface="OPPOSans R" panose="00020600040101010101" charset="-122"/>
                <a:ea typeface="OPPOSans R" panose="00020600040101010101" charset="-122"/>
                <a:cs typeface="Arial" panose="020B0604020202020204"/>
                <a:sym typeface="OPPOSans R" panose="00020600040101010101" charset="-122"/>
              </a:rPr>
              <a:t> </a:t>
            </a:r>
            <a:r>
              <a:rPr sz="900" kern="0" spc="60" dirty="0">
                <a:latin typeface="OPPOSans R" panose="00020600040101010101" charset="-122"/>
                <a:ea typeface="OPPOSans R" panose="00020600040101010101" charset="-122"/>
                <a:cs typeface="Arial" panose="020B0604020202020204"/>
                <a:sym typeface="OPPOSans R" panose="00020600040101010101" charset="-122"/>
              </a:rPr>
              <a:t>fo</a:t>
            </a:r>
            <a:r>
              <a:rPr sz="900" kern="0" spc="50" dirty="0">
                <a:latin typeface="OPPOSans R" panose="00020600040101010101" charset="-122"/>
                <a:ea typeface="OPPOSans R" panose="00020600040101010101" charset="-122"/>
                <a:cs typeface="Arial" panose="020B0604020202020204"/>
                <a:sym typeface="OPPOSans R" panose="00020600040101010101" charset="-122"/>
              </a:rPr>
              <a:t>rm a team</a:t>
            </a:r>
            <a:r>
              <a:rPr sz="900" kern="0" spc="-1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to obtain</a:t>
            </a:r>
            <a:r>
              <a:rPr lang="en-US" sz="900" kern="0" spc="50" dirty="0">
                <a:latin typeface="OPPOSans R" panose="00020600040101010101" charset="-122"/>
                <a:ea typeface="OPPOSans R" panose="00020600040101010101" charset="-122"/>
                <a:cs typeface="Arial" panose="020B0604020202020204"/>
                <a:sym typeface="OPPOSans R" panose="00020600040101010101" charset="-122"/>
              </a:rPr>
              <a:t> </a:t>
            </a:r>
            <a:r>
              <a:rPr sz="900" kern="0" spc="50" dirty="0">
                <a:latin typeface="OPPOSans R" panose="00020600040101010101" charset="-122"/>
                <a:ea typeface="OPPOSans R" panose="00020600040101010101" charset="-122"/>
                <a:cs typeface="Arial" panose="020B0604020202020204"/>
                <a:sym typeface="OPPOSans R" panose="00020600040101010101" charset="-122"/>
              </a:rPr>
              <a:t>additional i</a:t>
            </a:r>
            <a:r>
              <a:rPr sz="900" kern="0" spc="40" dirty="0">
                <a:latin typeface="OPPOSans R" panose="00020600040101010101" charset="-122"/>
                <a:ea typeface="OPPOSans R" panose="00020600040101010101" charset="-122"/>
                <a:cs typeface="Arial" panose="020B0604020202020204"/>
                <a:sym typeface="OPPOSans R" panose="00020600040101010101" charset="-122"/>
              </a:rPr>
              <a:t>ncome</a:t>
            </a:r>
            <a:r>
              <a:rPr lang="en-US" sz="900" kern="0" spc="40" dirty="0">
                <a:latin typeface="OPPOSans R" panose="00020600040101010101" charset="-122"/>
                <a:ea typeface="OPPOSans R" panose="00020600040101010101" charset="-122"/>
                <a:cs typeface="Arial" panose="020B0604020202020204"/>
                <a:sym typeface="OPPOSans R" panose="00020600040101010101" charset="-122"/>
              </a:rPr>
              <a:t> opportunities.</a:t>
            </a:r>
            <a:endParaRPr sz="900" dirty="0">
              <a:latin typeface="OPPOSans R" panose="00020600040101010101" charset="-122"/>
              <a:ea typeface="OPPOSans R" panose="00020600040101010101" charset="-122"/>
              <a:cs typeface="Arial" panose="020B0604020202020204"/>
              <a:sym typeface="OPPOSans R" panose="00020600040101010101" charset="-122"/>
            </a:endParaRPr>
          </a:p>
        </p:txBody>
      </p:sp>
      <p:grpSp>
        <p:nvGrpSpPr>
          <p:cNvPr id="82" name="组合 81"/>
          <p:cNvGrpSpPr/>
          <p:nvPr/>
        </p:nvGrpSpPr>
        <p:grpSpPr>
          <a:xfrm flipH="1">
            <a:off x="4082919" y="6279515"/>
            <a:ext cx="1910835" cy="367862"/>
            <a:chOff x="874004" y="2585545"/>
            <a:chExt cx="1910835" cy="367862"/>
          </a:xfrm>
        </p:grpSpPr>
        <p:sp>
          <p:nvSpPr>
            <p:cNvPr id="83" name="箭头: V 形 82"/>
            <p:cNvSpPr/>
            <p:nvPr/>
          </p:nvSpPr>
          <p:spPr>
            <a:xfrm>
              <a:off x="874004" y="2585545"/>
              <a:ext cx="313957" cy="367862"/>
            </a:xfrm>
            <a:prstGeom prst="chevron">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箭头: V 形 83"/>
            <p:cNvSpPr/>
            <p:nvPr/>
          </p:nvSpPr>
          <p:spPr>
            <a:xfrm>
              <a:off x="1273224" y="2585545"/>
              <a:ext cx="313957" cy="367862"/>
            </a:xfrm>
            <a:prstGeom prst="chevron">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箭头: V 形 84"/>
            <p:cNvSpPr/>
            <p:nvPr/>
          </p:nvSpPr>
          <p:spPr>
            <a:xfrm>
              <a:off x="1672444" y="2585545"/>
              <a:ext cx="313957" cy="367862"/>
            </a:xfrm>
            <a:prstGeom prst="chevron">
              <a:avLst/>
            </a:prstGeom>
            <a:solidFill>
              <a:schemeClr val="accent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箭头: V 形 85"/>
            <p:cNvSpPr/>
            <p:nvPr/>
          </p:nvSpPr>
          <p:spPr>
            <a:xfrm>
              <a:off x="2071664" y="2585545"/>
              <a:ext cx="313957" cy="367862"/>
            </a:xfrm>
            <a:prstGeom prst="chevron">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箭头: V 形 86"/>
            <p:cNvSpPr/>
            <p:nvPr/>
          </p:nvSpPr>
          <p:spPr>
            <a:xfrm>
              <a:off x="2470882" y="2585545"/>
              <a:ext cx="313957" cy="367862"/>
            </a:xfrm>
            <a:prstGeom prst="chevron">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8" name="组合 87"/>
          <p:cNvGrpSpPr/>
          <p:nvPr/>
        </p:nvGrpSpPr>
        <p:grpSpPr>
          <a:xfrm>
            <a:off x="716276" y="7593661"/>
            <a:ext cx="1910835" cy="367862"/>
            <a:chOff x="874004" y="2585545"/>
            <a:chExt cx="1910835" cy="367862"/>
          </a:xfrm>
        </p:grpSpPr>
        <p:sp>
          <p:nvSpPr>
            <p:cNvPr id="89" name="箭头: V 形 88"/>
            <p:cNvSpPr/>
            <p:nvPr/>
          </p:nvSpPr>
          <p:spPr>
            <a:xfrm>
              <a:off x="874004" y="2585545"/>
              <a:ext cx="313957" cy="367862"/>
            </a:xfrm>
            <a:prstGeom prst="chevron">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箭头: V 形 89"/>
            <p:cNvSpPr/>
            <p:nvPr/>
          </p:nvSpPr>
          <p:spPr>
            <a:xfrm>
              <a:off x="1273224" y="2585545"/>
              <a:ext cx="313957" cy="367862"/>
            </a:xfrm>
            <a:prstGeom prst="chevron">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箭头: V 形 90"/>
            <p:cNvSpPr/>
            <p:nvPr/>
          </p:nvSpPr>
          <p:spPr>
            <a:xfrm>
              <a:off x="1672444" y="2585545"/>
              <a:ext cx="313957" cy="367862"/>
            </a:xfrm>
            <a:prstGeom prst="chevron">
              <a:avLst/>
            </a:prstGeom>
            <a:solidFill>
              <a:schemeClr val="accent1">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箭头: V 形 91"/>
            <p:cNvSpPr/>
            <p:nvPr/>
          </p:nvSpPr>
          <p:spPr>
            <a:xfrm>
              <a:off x="2071664" y="2585545"/>
              <a:ext cx="313957" cy="367862"/>
            </a:xfrm>
            <a:prstGeom prst="chevron">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箭头: V 形 92"/>
            <p:cNvSpPr/>
            <p:nvPr/>
          </p:nvSpPr>
          <p:spPr>
            <a:xfrm>
              <a:off x="2470882" y="2585545"/>
              <a:ext cx="313957" cy="367862"/>
            </a:xfrm>
            <a:prstGeom prst="chevron">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104" name="Freeform 59+"/>
          <p:cNvSpPr/>
          <p:nvPr/>
        </p:nvSpPr>
        <p:spPr>
          <a:xfrm>
            <a:off x="4376283" y="-586435"/>
            <a:ext cx="2621884" cy="10289160"/>
          </a:xfrm>
          <a:custGeom>
            <a:avLst/>
            <a:gdLst>
              <a:gd name="connsiteX0" fmla="*/ 603361 w 1786047"/>
              <a:gd name="connsiteY0" fmla="*/ 0 h 9144000"/>
              <a:gd name="connsiteX1" fmla="*/ 1786047 w 1786047"/>
              <a:gd name="connsiteY1" fmla="*/ 0 h 9144000"/>
              <a:gd name="connsiteX2" fmla="*/ 1786047 w 1786047"/>
              <a:gd name="connsiteY2" fmla="*/ 9144000 h 9144000"/>
              <a:gd name="connsiteX3" fmla="*/ 934412 w 1786047"/>
              <a:gd name="connsiteY3" fmla="*/ 9144000 h 9144000"/>
              <a:gd name="connsiteX4" fmla="*/ 926524 w 1786047"/>
              <a:gd name="connsiteY4" fmla="*/ 9097566 h 9144000"/>
              <a:gd name="connsiteX5" fmla="*/ 871647 w 1786047"/>
              <a:gd name="connsiteY5" fmla="*/ 7439891 h 9144000"/>
              <a:gd name="connsiteX6" fmla="*/ 40374 w 1786047"/>
              <a:gd name="connsiteY6" fmla="*/ 4017818 h 9144000"/>
              <a:gd name="connsiteX7" fmla="*/ 178920 w 1786047"/>
              <a:gd name="connsiteY7" fmla="*/ 1260764 h 9144000"/>
              <a:gd name="connsiteX8" fmla="*/ 567321 w 1786047"/>
              <a:gd name="connsiteY8" fmla="*/ 98876 h 9144000"/>
              <a:gd name="connsiteX0-1" fmla="*/ 641975 w 1824661"/>
              <a:gd name="connsiteY0-2" fmla="*/ 0 h 9144000"/>
              <a:gd name="connsiteX1-3" fmla="*/ 1824661 w 1824661"/>
              <a:gd name="connsiteY1-4" fmla="*/ 0 h 9144000"/>
              <a:gd name="connsiteX2-5" fmla="*/ 1824661 w 1824661"/>
              <a:gd name="connsiteY2-6" fmla="*/ 9144000 h 9144000"/>
              <a:gd name="connsiteX3-7" fmla="*/ 973026 w 1824661"/>
              <a:gd name="connsiteY3-8" fmla="*/ 9144000 h 9144000"/>
              <a:gd name="connsiteX4-9" fmla="*/ 965138 w 1824661"/>
              <a:gd name="connsiteY4-10" fmla="*/ 9097566 h 9144000"/>
              <a:gd name="connsiteX5-11" fmla="*/ 910261 w 1824661"/>
              <a:gd name="connsiteY5-12" fmla="*/ 7439891 h 9144000"/>
              <a:gd name="connsiteX6-13" fmla="*/ 78988 w 1824661"/>
              <a:gd name="connsiteY6-14" fmla="*/ 4017818 h 9144000"/>
              <a:gd name="connsiteX7-15" fmla="*/ 78989 w 1824661"/>
              <a:gd name="connsiteY7-16" fmla="*/ 1260764 h 9144000"/>
              <a:gd name="connsiteX8-17" fmla="*/ 605935 w 1824661"/>
              <a:gd name="connsiteY8-18" fmla="*/ 98876 h 9144000"/>
              <a:gd name="connsiteX9" fmla="*/ 641975 w 1824661"/>
              <a:gd name="connsiteY9" fmla="*/ 0 h 9144000"/>
              <a:gd name="connsiteX0-19" fmla="*/ 641975 w 1824661"/>
              <a:gd name="connsiteY0-20" fmla="*/ 0 h 9144000"/>
              <a:gd name="connsiteX1-21" fmla="*/ 1824661 w 1824661"/>
              <a:gd name="connsiteY1-22" fmla="*/ 0 h 9144000"/>
              <a:gd name="connsiteX2-23" fmla="*/ 1824661 w 1824661"/>
              <a:gd name="connsiteY2-24" fmla="*/ 9144000 h 9144000"/>
              <a:gd name="connsiteX3-25" fmla="*/ 973026 w 1824661"/>
              <a:gd name="connsiteY3-26" fmla="*/ 9144000 h 9144000"/>
              <a:gd name="connsiteX4-27" fmla="*/ 965138 w 1824661"/>
              <a:gd name="connsiteY4-28" fmla="*/ 9097566 h 9144000"/>
              <a:gd name="connsiteX5-29" fmla="*/ 910261 w 1824661"/>
              <a:gd name="connsiteY5-30" fmla="*/ 7439891 h 9144000"/>
              <a:gd name="connsiteX6-31" fmla="*/ 78988 w 1824661"/>
              <a:gd name="connsiteY6-32" fmla="*/ 4017818 h 9144000"/>
              <a:gd name="connsiteX7-33" fmla="*/ 78989 w 1824661"/>
              <a:gd name="connsiteY7-34" fmla="*/ 1260764 h 9144000"/>
              <a:gd name="connsiteX8-35" fmla="*/ 641975 w 1824661"/>
              <a:gd name="connsiteY8-36" fmla="*/ 0 h 9144000"/>
              <a:gd name="connsiteX0-37" fmla="*/ 641975 w 1824661"/>
              <a:gd name="connsiteY0-38" fmla="*/ 0 h 9144000"/>
              <a:gd name="connsiteX1-39" fmla="*/ 1824661 w 1824661"/>
              <a:gd name="connsiteY1-40" fmla="*/ 0 h 9144000"/>
              <a:gd name="connsiteX2-41" fmla="*/ 1824661 w 1824661"/>
              <a:gd name="connsiteY2-42" fmla="*/ 9144000 h 9144000"/>
              <a:gd name="connsiteX3-43" fmla="*/ 973026 w 1824661"/>
              <a:gd name="connsiteY3-44" fmla="*/ 9144000 h 9144000"/>
              <a:gd name="connsiteX4-45" fmla="*/ 965138 w 1824661"/>
              <a:gd name="connsiteY4-46" fmla="*/ 9097566 h 9144000"/>
              <a:gd name="connsiteX5-47" fmla="*/ 910261 w 1824661"/>
              <a:gd name="connsiteY5-48" fmla="*/ 7439891 h 9144000"/>
              <a:gd name="connsiteX6-49" fmla="*/ 78988 w 1824661"/>
              <a:gd name="connsiteY6-50" fmla="*/ 4017818 h 9144000"/>
              <a:gd name="connsiteX7-51" fmla="*/ 78989 w 1824661"/>
              <a:gd name="connsiteY7-52" fmla="*/ 1260764 h 9144000"/>
              <a:gd name="connsiteX8-53" fmla="*/ 641975 w 1824661"/>
              <a:gd name="connsiteY8-54" fmla="*/ 0 h 9144000"/>
              <a:gd name="connsiteX0-55" fmla="*/ 641975 w 1824661"/>
              <a:gd name="connsiteY0-56" fmla="*/ 0 h 9144000"/>
              <a:gd name="connsiteX1-57" fmla="*/ 1824661 w 1824661"/>
              <a:gd name="connsiteY1-58" fmla="*/ 0 h 9144000"/>
              <a:gd name="connsiteX2-59" fmla="*/ 1824661 w 1824661"/>
              <a:gd name="connsiteY2-60" fmla="*/ 9144000 h 9144000"/>
              <a:gd name="connsiteX3-61" fmla="*/ 973026 w 1824661"/>
              <a:gd name="connsiteY3-62" fmla="*/ 9144000 h 9144000"/>
              <a:gd name="connsiteX4-63" fmla="*/ 910261 w 1824661"/>
              <a:gd name="connsiteY4-64" fmla="*/ 7439891 h 9144000"/>
              <a:gd name="connsiteX5-65" fmla="*/ 78988 w 1824661"/>
              <a:gd name="connsiteY5-66" fmla="*/ 4017818 h 9144000"/>
              <a:gd name="connsiteX6-67" fmla="*/ 78989 w 1824661"/>
              <a:gd name="connsiteY6-68" fmla="*/ 1260764 h 9144000"/>
              <a:gd name="connsiteX7-69" fmla="*/ 641975 w 1824661"/>
              <a:gd name="connsiteY7-70" fmla="*/ 0 h 9144000"/>
              <a:gd name="connsiteX0-71" fmla="*/ 641975 w 1824661"/>
              <a:gd name="connsiteY0-72" fmla="*/ 0 h 9144000"/>
              <a:gd name="connsiteX1-73" fmla="*/ 1824661 w 1824661"/>
              <a:gd name="connsiteY1-74" fmla="*/ 0 h 9144000"/>
              <a:gd name="connsiteX2-75" fmla="*/ 1824661 w 1824661"/>
              <a:gd name="connsiteY2-76" fmla="*/ 9144000 h 9144000"/>
              <a:gd name="connsiteX3-77" fmla="*/ 973026 w 1824661"/>
              <a:gd name="connsiteY3-78" fmla="*/ 9144000 h 9144000"/>
              <a:gd name="connsiteX4-79" fmla="*/ 910261 w 1824661"/>
              <a:gd name="connsiteY4-80" fmla="*/ 7439891 h 9144000"/>
              <a:gd name="connsiteX5-81" fmla="*/ 78988 w 1824661"/>
              <a:gd name="connsiteY5-82" fmla="*/ 4017818 h 9144000"/>
              <a:gd name="connsiteX6-83" fmla="*/ 78989 w 1824661"/>
              <a:gd name="connsiteY6-84" fmla="*/ 1260764 h 9144000"/>
              <a:gd name="connsiteX7-85" fmla="*/ 641975 w 1824661"/>
              <a:gd name="connsiteY7-86" fmla="*/ 0 h 9144000"/>
              <a:gd name="connsiteX0-87" fmla="*/ 641975 w 1824661"/>
              <a:gd name="connsiteY0-88" fmla="*/ 0 h 9144000"/>
              <a:gd name="connsiteX1-89" fmla="*/ 1824661 w 1824661"/>
              <a:gd name="connsiteY1-90" fmla="*/ 0 h 9144000"/>
              <a:gd name="connsiteX2-91" fmla="*/ 1824661 w 1824661"/>
              <a:gd name="connsiteY2-92" fmla="*/ 9144000 h 9144000"/>
              <a:gd name="connsiteX3-93" fmla="*/ 973026 w 1824661"/>
              <a:gd name="connsiteY3-94" fmla="*/ 9144000 h 9144000"/>
              <a:gd name="connsiteX4-95" fmla="*/ 910261 w 1824661"/>
              <a:gd name="connsiteY4-96" fmla="*/ 7439891 h 9144000"/>
              <a:gd name="connsiteX5-97" fmla="*/ 78988 w 1824661"/>
              <a:gd name="connsiteY5-98" fmla="*/ 4017818 h 9144000"/>
              <a:gd name="connsiteX6-99" fmla="*/ 78989 w 1824661"/>
              <a:gd name="connsiteY6-100" fmla="*/ 1260764 h 9144000"/>
              <a:gd name="connsiteX7-101" fmla="*/ 641975 w 1824661"/>
              <a:gd name="connsiteY7-102" fmla="*/ 0 h 9144000"/>
              <a:gd name="connsiteX0-103" fmla="*/ 641975 w 1824661"/>
              <a:gd name="connsiteY0-104" fmla="*/ 0 h 9144000"/>
              <a:gd name="connsiteX1-105" fmla="*/ 1824661 w 1824661"/>
              <a:gd name="connsiteY1-106" fmla="*/ 0 h 9144000"/>
              <a:gd name="connsiteX2-107" fmla="*/ 1824661 w 1824661"/>
              <a:gd name="connsiteY2-108" fmla="*/ 9144000 h 9144000"/>
              <a:gd name="connsiteX3-109" fmla="*/ 973026 w 1824661"/>
              <a:gd name="connsiteY3-110" fmla="*/ 9144000 h 9144000"/>
              <a:gd name="connsiteX4-111" fmla="*/ 910261 w 1824661"/>
              <a:gd name="connsiteY4-112" fmla="*/ 7439891 h 9144000"/>
              <a:gd name="connsiteX5-113" fmla="*/ 78988 w 1824661"/>
              <a:gd name="connsiteY5-114" fmla="*/ 4017818 h 9144000"/>
              <a:gd name="connsiteX6-115" fmla="*/ 78989 w 1824661"/>
              <a:gd name="connsiteY6-116" fmla="*/ 1260764 h 9144000"/>
              <a:gd name="connsiteX7-117" fmla="*/ 641975 w 1824661"/>
              <a:gd name="connsiteY7-118" fmla="*/ 0 h 9144000"/>
              <a:gd name="connsiteX0-119" fmla="*/ 392593 w 1824661"/>
              <a:gd name="connsiteY0-120" fmla="*/ 0 h 9171709"/>
              <a:gd name="connsiteX1-121" fmla="*/ 1824661 w 1824661"/>
              <a:gd name="connsiteY1-122" fmla="*/ 27709 h 9171709"/>
              <a:gd name="connsiteX2-123" fmla="*/ 1824661 w 1824661"/>
              <a:gd name="connsiteY2-124" fmla="*/ 9171709 h 9171709"/>
              <a:gd name="connsiteX3-125" fmla="*/ 973026 w 1824661"/>
              <a:gd name="connsiteY3-126" fmla="*/ 9171709 h 9171709"/>
              <a:gd name="connsiteX4-127" fmla="*/ 910261 w 1824661"/>
              <a:gd name="connsiteY4-128" fmla="*/ 7467600 h 9171709"/>
              <a:gd name="connsiteX5-129" fmla="*/ 78988 w 1824661"/>
              <a:gd name="connsiteY5-130" fmla="*/ 4045527 h 9171709"/>
              <a:gd name="connsiteX6-131" fmla="*/ 78989 w 1824661"/>
              <a:gd name="connsiteY6-132" fmla="*/ 1288473 h 9171709"/>
              <a:gd name="connsiteX7-133" fmla="*/ 392593 w 1824661"/>
              <a:gd name="connsiteY7-134" fmla="*/ 0 h 9171709"/>
              <a:gd name="connsiteX0-135" fmla="*/ 522516 w 1954584"/>
              <a:gd name="connsiteY0-136" fmla="*/ 0 h 9171709"/>
              <a:gd name="connsiteX1-137" fmla="*/ 1954584 w 1954584"/>
              <a:gd name="connsiteY1-138" fmla="*/ 27709 h 9171709"/>
              <a:gd name="connsiteX2-139" fmla="*/ 1954584 w 1954584"/>
              <a:gd name="connsiteY2-140" fmla="*/ 9171709 h 9171709"/>
              <a:gd name="connsiteX3-141" fmla="*/ 1102949 w 1954584"/>
              <a:gd name="connsiteY3-142" fmla="*/ 9171709 h 9171709"/>
              <a:gd name="connsiteX4-143" fmla="*/ 1040184 w 1954584"/>
              <a:gd name="connsiteY4-144" fmla="*/ 7467600 h 9171709"/>
              <a:gd name="connsiteX5-145" fmla="*/ 208911 w 1954584"/>
              <a:gd name="connsiteY5-146" fmla="*/ 4045527 h 9171709"/>
              <a:gd name="connsiteX6-147" fmla="*/ 28803 w 1954584"/>
              <a:gd name="connsiteY6-148" fmla="*/ 1288473 h 9171709"/>
              <a:gd name="connsiteX7-149" fmla="*/ 522516 w 1954584"/>
              <a:gd name="connsiteY7-150" fmla="*/ 0 h 9171709"/>
              <a:gd name="connsiteX0-151" fmla="*/ 862310 w 2294378"/>
              <a:gd name="connsiteY0-152" fmla="*/ 0 h 9171709"/>
              <a:gd name="connsiteX1-153" fmla="*/ 2294378 w 2294378"/>
              <a:gd name="connsiteY1-154" fmla="*/ 27709 h 9171709"/>
              <a:gd name="connsiteX2-155" fmla="*/ 2294378 w 2294378"/>
              <a:gd name="connsiteY2-156" fmla="*/ 9171709 h 9171709"/>
              <a:gd name="connsiteX3-157" fmla="*/ 1442743 w 2294378"/>
              <a:gd name="connsiteY3-158" fmla="*/ 9171709 h 9171709"/>
              <a:gd name="connsiteX4-159" fmla="*/ 1379978 w 2294378"/>
              <a:gd name="connsiteY4-160" fmla="*/ 7467600 h 9171709"/>
              <a:gd name="connsiteX5-161" fmla="*/ 22232 w 2294378"/>
              <a:gd name="connsiteY5-162" fmla="*/ 4378036 h 9171709"/>
              <a:gd name="connsiteX6-163" fmla="*/ 368597 w 2294378"/>
              <a:gd name="connsiteY6-164" fmla="*/ 1288473 h 9171709"/>
              <a:gd name="connsiteX7-165" fmla="*/ 862310 w 2294378"/>
              <a:gd name="connsiteY7-166" fmla="*/ 0 h 9171709"/>
              <a:gd name="connsiteX0-167" fmla="*/ 862310 w 2294378"/>
              <a:gd name="connsiteY0-168" fmla="*/ 0 h 9171709"/>
              <a:gd name="connsiteX1-169" fmla="*/ 2294378 w 2294378"/>
              <a:gd name="connsiteY1-170" fmla="*/ 27709 h 9171709"/>
              <a:gd name="connsiteX2-171" fmla="*/ 2294378 w 2294378"/>
              <a:gd name="connsiteY2-172" fmla="*/ 9171709 h 9171709"/>
              <a:gd name="connsiteX3-173" fmla="*/ 1442743 w 2294378"/>
              <a:gd name="connsiteY3-174" fmla="*/ 9171709 h 9171709"/>
              <a:gd name="connsiteX4-175" fmla="*/ 867360 w 2294378"/>
              <a:gd name="connsiteY4-176" fmla="*/ 7730837 h 9171709"/>
              <a:gd name="connsiteX5-177" fmla="*/ 22232 w 2294378"/>
              <a:gd name="connsiteY5-178" fmla="*/ 4378036 h 9171709"/>
              <a:gd name="connsiteX6-179" fmla="*/ 368597 w 2294378"/>
              <a:gd name="connsiteY6-180" fmla="*/ 1288473 h 9171709"/>
              <a:gd name="connsiteX7-181" fmla="*/ 862310 w 2294378"/>
              <a:gd name="connsiteY7-182" fmla="*/ 0 h 9171709"/>
              <a:gd name="connsiteX0-183" fmla="*/ 862310 w 2294378"/>
              <a:gd name="connsiteY0-184" fmla="*/ 0 h 9171709"/>
              <a:gd name="connsiteX1-185" fmla="*/ 2294378 w 2294378"/>
              <a:gd name="connsiteY1-186" fmla="*/ 27709 h 9171709"/>
              <a:gd name="connsiteX2-187" fmla="*/ 2294378 w 2294378"/>
              <a:gd name="connsiteY2-188" fmla="*/ 9171709 h 9171709"/>
              <a:gd name="connsiteX3-189" fmla="*/ 1110234 w 2294378"/>
              <a:gd name="connsiteY3-190" fmla="*/ 9171709 h 9171709"/>
              <a:gd name="connsiteX4-191" fmla="*/ 867360 w 2294378"/>
              <a:gd name="connsiteY4-192" fmla="*/ 7730837 h 9171709"/>
              <a:gd name="connsiteX5-193" fmla="*/ 22232 w 2294378"/>
              <a:gd name="connsiteY5-194" fmla="*/ 4378036 h 9171709"/>
              <a:gd name="connsiteX6-195" fmla="*/ 368597 w 2294378"/>
              <a:gd name="connsiteY6-196" fmla="*/ 1288473 h 9171709"/>
              <a:gd name="connsiteX7-197" fmla="*/ 862310 w 2294378"/>
              <a:gd name="connsiteY7-198" fmla="*/ 0 h 9171709"/>
              <a:gd name="connsiteX0-199" fmla="*/ 862310 w 2294378"/>
              <a:gd name="connsiteY0-200" fmla="*/ 0 h 9171709"/>
              <a:gd name="connsiteX1-201" fmla="*/ 2294378 w 2294378"/>
              <a:gd name="connsiteY1-202" fmla="*/ 27709 h 9171709"/>
              <a:gd name="connsiteX2-203" fmla="*/ 2294378 w 2294378"/>
              <a:gd name="connsiteY2-204" fmla="*/ 9171709 h 9171709"/>
              <a:gd name="connsiteX3-205" fmla="*/ 1068670 w 2294378"/>
              <a:gd name="connsiteY3-206" fmla="*/ 9171709 h 9171709"/>
              <a:gd name="connsiteX4-207" fmla="*/ 867360 w 2294378"/>
              <a:gd name="connsiteY4-208" fmla="*/ 7730837 h 9171709"/>
              <a:gd name="connsiteX5-209" fmla="*/ 22232 w 2294378"/>
              <a:gd name="connsiteY5-210" fmla="*/ 4378036 h 9171709"/>
              <a:gd name="connsiteX6-211" fmla="*/ 368597 w 2294378"/>
              <a:gd name="connsiteY6-212" fmla="*/ 1288473 h 9171709"/>
              <a:gd name="connsiteX7-213" fmla="*/ 862310 w 2294378"/>
              <a:gd name="connsiteY7-214" fmla="*/ 0 h 9171709"/>
              <a:gd name="connsiteX0-215" fmla="*/ 862310 w 2294378"/>
              <a:gd name="connsiteY0-216" fmla="*/ 0 h 9171709"/>
              <a:gd name="connsiteX1-217" fmla="*/ 2294378 w 2294378"/>
              <a:gd name="connsiteY1-218" fmla="*/ 27709 h 9171709"/>
              <a:gd name="connsiteX2-219" fmla="*/ 2294378 w 2294378"/>
              <a:gd name="connsiteY2-220" fmla="*/ 9171709 h 9171709"/>
              <a:gd name="connsiteX3-221" fmla="*/ 1068670 w 2294378"/>
              <a:gd name="connsiteY3-222" fmla="*/ 9171709 h 9171709"/>
              <a:gd name="connsiteX4-223" fmla="*/ 867360 w 2294378"/>
              <a:gd name="connsiteY4-224" fmla="*/ 7730837 h 9171709"/>
              <a:gd name="connsiteX5-225" fmla="*/ 22232 w 2294378"/>
              <a:gd name="connsiteY5-226" fmla="*/ 4378036 h 9171709"/>
              <a:gd name="connsiteX6-227" fmla="*/ 368597 w 2294378"/>
              <a:gd name="connsiteY6-228" fmla="*/ 1288473 h 9171709"/>
              <a:gd name="connsiteX7-229" fmla="*/ 862310 w 2294378"/>
              <a:gd name="connsiteY7-230" fmla="*/ 0 h 9171709"/>
              <a:gd name="connsiteX0-231" fmla="*/ 862310 w 2294378"/>
              <a:gd name="connsiteY0-232" fmla="*/ 0 h 9171709"/>
              <a:gd name="connsiteX1-233" fmla="*/ 2294378 w 2294378"/>
              <a:gd name="connsiteY1-234" fmla="*/ 27709 h 9171709"/>
              <a:gd name="connsiteX2-235" fmla="*/ 2294378 w 2294378"/>
              <a:gd name="connsiteY2-236" fmla="*/ 9171709 h 9171709"/>
              <a:gd name="connsiteX3-237" fmla="*/ 1068670 w 2294378"/>
              <a:gd name="connsiteY3-238" fmla="*/ 9171709 h 9171709"/>
              <a:gd name="connsiteX4-239" fmla="*/ 867360 w 2294378"/>
              <a:gd name="connsiteY4-240" fmla="*/ 7730837 h 9171709"/>
              <a:gd name="connsiteX5-241" fmla="*/ 22232 w 2294378"/>
              <a:gd name="connsiteY5-242" fmla="*/ 4378036 h 9171709"/>
              <a:gd name="connsiteX6-243" fmla="*/ 368597 w 2294378"/>
              <a:gd name="connsiteY6-244" fmla="*/ 1288473 h 9171709"/>
              <a:gd name="connsiteX7-245" fmla="*/ 862310 w 2294378"/>
              <a:gd name="connsiteY7-246" fmla="*/ 0 h 9171709"/>
              <a:gd name="connsiteX0-247" fmla="*/ 862310 w 2294378"/>
              <a:gd name="connsiteY0-248" fmla="*/ 0 h 9171709"/>
              <a:gd name="connsiteX1-249" fmla="*/ 2294378 w 2294378"/>
              <a:gd name="connsiteY1-250" fmla="*/ 27709 h 9171709"/>
              <a:gd name="connsiteX2-251" fmla="*/ 2294378 w 2294378"/>
              <a:gd name="connsiteY2-252" fmla="*/ 9171709 h 9171709"/>
              <a:gd name="connsiteX3-253" fmla="*/ 1068670 w 2294378"/>
              <a:gd name="connsiteY3-254" fmla="*/ 9171709 h 9171709"/>
              <a:gd name="connsiteX4-255" fmla="*/ 825797 w 2294378"/>
              <a:gd name="connsiteY4-256" fmla="*/ 7744692 h 9171709"/>
              <a:gd name="connsiteX5-257" fmla="*/ 22232 w 2294378"/>
              <a:gd name="connsiteY5-258" fmla="*/ 4378036 h 9171709"/>
              <a:gd name="connsiteX6-259" fmla="*/ 368597 w 2294378"/>
              <a:gd name="connsiteY6-260" fmla="*/ 1288473 h 9171709"/>
              <a:gd name="connsiteX7-261" fmla="*/ 862310 w 2294378"/>
              <a:gd name="connsiteY7-262" fmla="*/ 0 h 9171709"/>
              <a:gd name="connsiteX0-263" fmla="*/ 865379 w 2297447"/>
              <a:gd name="connsiteY0-264" fmla="*/ 0 h 9171709"/>
              <a:gd name="connsiteX1-265" fmla="*/ 2297447 w 2297447"/>
              <a:gd name="connsiteY1-266" fmla="*/ 27709 h 9171709"/>
              <a:gd name="connsiteX2-267" fmla="*/ 2297447 w 2297447"/>
              <a:gd name="connsiteY2-268" fmla="*/ 9171709 h 9171709"/>
              <a:gd name="connsiteX3-269" fmla="*/ 1071739 w 2297447"/>
              <a:gd name="connsiteY3-270" fmla="*/ 9171709 h 9171709"/>
              <a:gd name="connsiteX4-271" fmla="*/ 828866 w 2297447"/>
              <a:gd name="connsiteY4-272" fmla="*/ 7744692 h 9171709"/>
              <a:gd name="connsiteX5-273" fmla="*/ 25301 w 2297447"/>
              <a:gd name="connsiteY5-274" fmla="*/ 4378036 h 9171709"/>
              <a:gd name="connsiteX6-275" fmla="*/ 316248 w 2297447"/>
              <a:gd name="connsiteY6-276" fmla="*/ 1357745 h 9171709"/>
              <a:gd name="connsiteX7-277" fmla="*/ 865379 w 2297447"/>
              <a:gd name="connsiteY7-278" fmla="*/ 0 h 9171709"/>
              <a:gd name="connsiteX0-279" fmla="*/ 865379 w 2297447"/>
              <a:gd name="connsiteY0-280" fmla="*/ 0 h 9171709"/>
              <a:gd name="connsiteX1-281" fmla="*/ 2297447 w 2297447"/>
              <a:gd name="connsiteY1-282" fmla="*/ 27709 h 9171709"/>
              <a:gd name="connsiteX2-283" fmla="*/ 2297447 w 2297447"/>
              <a:gd name="connsiteY2-284" fmla="*/ 9171709 h 9171709"/>
              <a:gd name="connsiteX3-285" fmla="*/ 1071739 w 2297447"/>
              <a:gd name="connsiteY3-286" fmla="*/ 9171709 h 9171709"/>
              <a:gd name="connsiteX4-287" fmla="*/ 828866 w 2297447"/>
              <a:gd name="connsiteY4-288" fmla="*/ 7744692 h 9171709"/>
              <a:gd name="connsiteX5-289" fmla="*/ 25301 w 2297447"/>
              <a:gd name="connsiteY5-290" fmla="*/ 4378036 h 9171709"/>
              <a:gd name="connsiteX6-291" fmla="*/ 316248 w 2297447"/>
              <a:gd name="connsiteY6-292" fmla="*/ 1357745 h 9171709"/>
              <a:gd name="connsiteX7-293" fmla="*/ 865379 w 2297447"/>
              <a:gd name="connsiteY7-294" fmla="*/ 0 h 9171709"/>
              <a:gd name="connsiteX0-295" fmla="*/ 863008 w 2295076"/>
              <a:gd name="connsiteY0-296" fmla="*/ 0 h 9171709"/>
              <a:gd name="connsiteX1-297" fmla="*/ 2295076 w 2295076"/>
              <a:gd name="connsiteY1-298" fmla="*/ 27709 h 9171709"/>
              <a:gd name="connsiteX2-299" fmla="*/ 2295076 w 2295076"/>
              <a:gd name="connsiteY2-300" fmla="*/ 9171709 h 9171709"/>
              <a:gd name="connsiteX3-301" fmla="*/ 1069368 w 2295076"/>
              <a:gd name="connsiteY3-302" fmla="*/ 9171709 h 9171709"/>
              <a:gd name="connsiteX4-303" fmla="*/ 826495 w 2295076"/>
              <a:gd name="connsiteY4-304" fmla="*/ 7744692 h 9171709"/>
              <a:gd name="connsiteX5-305" fmla="*/ 22930 w 2295076"/>
              <a:gd name="connsiteY5-306" fmla="*/ 4378036 h 9171709"/>
              <a:gd name="connsiteX6-307" fmla="*/ 355441 w 2295076"/>
              <a:gd name="connsiteY6-308" fmla="*/ 1385454 h 9171709"/>
              <a:gd name="connsiteX7-309" fmla="*/ 863008 w 2295076"/>
              <a:gd name="connsiteY7-310" fmla="*/ 0 h 9171709"/>
              <a:gd name="connsiteX0-311" fmla="*/ 868816 w 2300884"/>
              <a:gd name="connsiteY0-312" fmla="*/ 0 h 9171709"/>
              <a:gd name="connsiteX1-313" fmla="*/ 2300884 w 2300884"/>
              <a:gd name="connsiteY1-314" fmla="*/ 27709 h 9171709"/>
              <a:gd name="connsiteX2-315" fmla="*/ 2300884 w 2300884"/>
              <a:gd name="connsiteY2-316" fmla="*/ 9171709 h 9171709"/>
              <a:gd name="connsiteX3-317" fmla="*/ 1075176 w 2300884"/>
              <a:gd name="connsiteY3-318" fmla="*/ 9171709 h 9171709"/>
              <a:gd name="connsiteX4-319" fmla="*/ 832303 w 2300884"/>
              <a:gd name="connsiteY4-320" fmla="*/ 7744692 h 9171709"/>
              <a:gd name="connsiteX5-321" fmla="*/ 28738 w 2300884"/>
              <a:gd name="connsiteY5-322" fmla="*/ 4378036 h 9171709"/>
              <a:gd name="connsiteX6-323" fmla="*/ 361249 w 2300884"/>
              <a:gd name="connsiteY6-324" fmla="*/ 1385454 h 9171709"/>
              <a:gd name="connsiteX7-325" fmla="*/ 868816 w 2300884"/>
              <a:gd name="connsiteY7-326" fmla="*/ 0 h 9171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00884" h="9171709">
                <a:moveTo>
                  <a:pt x="868816" y="0"/>
                </a:moveTo>
                <a:lnTo>
                  <a:pt x="2300884" y="27709"/>
                </a:lnTo>
                <a:lnTo>
                  <a:pt x="2300884" y="9171709"/>
                </a:lnTo>
                <a:lnTo>
                  <a:pt x="1075176" y="9171709"/>
                </a:lnTo>
                <a:cubicBezTo>
                  <a:pt x="989740" y="8931564"/>
                  <a:pt x="1006709" y="8543638"/>
                  <a:pt x="832303" y="7744692"/>
                </a:cubicBezTo>
                <a:cubicBezTo>
                  <a:pt x="657897" y="6945747"/>
                  <a:pt x="144192" y="5407890"/>
                  <a:pt x="28738" y="4378036"/>
                </a:cubicBezTo>
                <a:cubicBezTo>
                  <a:pt x="-86716" y="3348182"/>
                  <a:pt x="170436" y="2041235"/>
                  <a:pt x="361249" y="1385454"/>
                </a:cubicBezTo>
                <a:cubicBezTo>
                  <a:pt x="552062" y="729673"/>
                  <a:pt x="674852" y="279399"/>
                  <a:pt x="868816" y="0"/>
                </a:cubicBezTo>
                <a:close/>
              </a:path>
            </a:pathLst>
          </a:custGeom>
          <a:gradFill>
            <a:gsLst>
              <a:gs pos="0">
                <a:srgbClr val="ED1B24"/>
              </a:gs>
              <a:gs pos="91000">
                <a:srgbClr val="970309"/>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pic>
        <p:nvPicPr>
          <p:cNvPr id="7" name="picture 104"/>
          <p:cNvPicPr>
            <a:picLocks noChangeAspect="1"/>
          </p:cNvPicPr>
          <p:nvPr/>
        </p:nvPicPr>
        <p:blipFill>
          <a:blip r:embed="rId4">
            <a:duotone>
              <a:prstClr val="black"/>
              <a:schemeClr val="accent5">
                <a:tint val="45000"/>
                <a:satMod val="400000"/>
              </a:schemeClr>
            </a:duotone>
          </a:blip>
          <a:stretch>
            <a:fillRect/>
          </a:stretch>
        </p:blipFill>
        <p:spPr>
          <a:xfrm rot="21600000">
            <a:off x="1460056" y="5235903"/>
            <a:ext cx="2815208" cy="3136354"/>
          </a:xfrm>
          <a:prstGeom prst="rect">
            <a:avLst/>
          </a:prstGeom>
        </p:spPr>
      </p:pic>
      <p:grpSp>
        <p:nvGrpSpPr>
          <p:cNvPr id="22" name="组合 21"/>
          <p:cNvGrpSpPr/>
          <p:nvPr/>
        </p:nvGrpSpPr>
        <p:grpSpPr>
          <a:xfrm>
            <a:off x="400143" y="5046144"/>
            <a:ext cx="2066375" cy="2123987"/>
            <a:chOff x="567067" y="4928870"/>
            <a:chExt cx="2066375" cy="2123987"/>
          </a:xfrm>
        </p:grpSpPr>
        <p:pic>
          <p:nvPicPr>
            <p:cNvPr id="16" name="picture 114"/>
            <p:cNvPicPr>
              <a:picLocks noChangeAspect="1"/>
            </p:cNvPicPr>
            <p:nvPr/>
          </p:nvPicPr>
          <p:blipFill>
            <a:blip r:embed="rId5"/>
            <a:stretch>
              <a:fillRect/>
            </a:stretch>
          </p:blipFill>
          <p:spPr>
            <a:xfrm rot="21600000">
              <a:off x="568803" y="5084357"/>
              <a:ext cx="2064639" cy="1968500"/>
            </a:xfrm>
            <a:prstGeom prst="rect">
              <a:avLst/>
            </a:prstGeom>
            <a:noFill/>
            <a:effectLst>
              <a:outerShdw blurRad="127000" dist="101600" dir="8100000" algn="tr" rotWithShape="0">
                <a:srgbClr val="044886">
                  <a:alpha val="15000"/>
                </a:srgbClr>
              </a:outerShdw>
            </a:effectLst>
          </p:spPr>
        </p:pic>
        <p:sp>
          <p:nvSpPr>
            <p:cNvPr id="19" name="rect 118"/>
            <p:cNvSpPr/>
            <p:nvPr/>
          </p:nvSpPr>
          <p:spPr>
            <a:xfrm>
              <a:off x="567067" y="4928870"/>
              <a:ext cx="2064626" cy="133730"/>
            </a:xfrm>
            <a:prstGeom prst="rect">
              <a:avLst/>
            </a:prstGeom>
            <a:solidFill>
              <a:srgbClr val="F1F1F1">
                <a:alpha val="100000"/>
              </a:srgbClr>
            </a:solidFill>
            <a:ln w="0" cap="flat">
              <a:noFill/>
              <a:prstDash val="solid"/>
              <a:miter lim="0"/>
            </a:ln>
          </p:spPr>
          <p:txBody>
            <a:bodyPr rtlCol="0"/>
            <a:lstStyle/>
            <a:p>
              <a:pPr algn="ctr"/>
              <a:endParaRPr lang="zh-CN" altLang="en-US"/>
            </a:p>
          </p:txBody>
        </p:sp>
        <p:sp>
          <p:nvSpPr>
            <p:cNvPr id="20" name="rect 126"/>
            <p:cNvSpPr/>
            <p:nvPr/>
          </p:nvSpPr>
          <p:spPr>
            <a:xfrm>
              <a:off x="851319" y="4964810"/>
              <a:ext cx="968336" cy="66929"/>
            </a:xfrm>
            <a:prstGeom prst="rect">
              <a:avLst/>
            </a:prstGeom>
            <a:solidFill>
              <a:srgbClr val="FFFFFF">
                <a:alpha val="100000"/>
              </a:srgbClr>
            </a:solidFill>
            <a:ln w="0" cap="flat">
              <a:noFill/>
              <a:prstDash val="solid"/>
              <a:miter lim="0"/>
            </a:ln>
          </p:spPr>
          <p:txBody>
            <a:bodyPr rtlCol="0"/>
            <a:lstStyle/>
            <a:p>
              <a:pPr algn="ctr"/>
              <a:endParaRPr lang="zh-CN" altLang="en-US"/>
            </a:p>
          </p:txBody>
        </p:sp>
        <p:sp>
          <p:nvSpPr>
            <p:cNvPr id="21" name="textbox 128"/>
            <p:cNvSpPr/>
            <p:nvPr/>
          </p:nvSpPr>
          <p:spPr>
            <a:xfrm>
              <a:off x="627545" y="4950627"/>
              <a:ext cx="1205230" cy="9778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5000"/>
                </a:lnSpc>
              </a:pPr>
              <a:r>
                <a:rPr sz="500" kern="0" spc="0" dirty="0">
                  <a:solidFill>
                    <a:srgbClr val="ED1B24">
                      <a:alpha val="100000"/>
                    </a:srgbClr>
                  </a:solidFill>
                  <a:latin typeface="Arial" panose="020B0604020202020204"/>
                  <a:ea typeface="Arial" panose="020B0604020202020204"/>
                  <a:cs typeface="Arial" panose="020B0604020202020204"/>
                </a:rPr>
                <a:t>o o </a:t>
              </a:r>
              <a:r>
                <a:rPr sz="500" kern="0" spc="0" dirty="0">
                  <a:solidFill>
                    <a:srgbClr val="913454">
                      <a:alpha val="100000"/>
                    </a:srgbClr>
                  </a:solidFill>
                  <a:latin typeface="Arial" panose="020B0604020202020204"/>
                  <a:ea typeface="Arial" panose="020B0604020202020204"/>
                  <a:cs typeface="Arial" panose="020B0604020202020204"/>
                </a:rPr>
                <a:t>o          </a:t>
              </a:r>
              <a:r>
                <a:rPr sz="500" kern="0" spc="0" dirty="0">
                  <a:solidFill>
                    <a:srgbClr val="BEBEBE">
                      <a:alpha val="100000"/>
                    </a:srgbClr>
                  </a:solidFill>
                  <a:latin typeface="Arial" panose="020B0604020202020204"/>
                  <a:ea typeface="Arial" panose="020B0604020202020204"/>
                  <a:cs typeface="Arial" panose="020B0604020202020204"/>
                  <a:hlinkClick r:id="rId6">
                    <a:extLst>
                      <a:ext uri="{DAF060AB-1E55-43B9-8AAB-6FB025537F2F}">
                        <wpsdc:hlinkClr xmlns:wpsdc="http://www.wps.cn/officeDocument/2017/drawingmlCustomData" val="BEBEBE"/>
                        <wpsdc:folHlinkClr xmlns:wpsdc="http://www.wps.cn/officeDocument/2017/drawingmlCustomData" val="BEBEBE"/>
                        <wpsdc:hlinkUnderline xmlns:wpsdc="http://www.wps.cn/officeDocument/2017/drawingmlCustomData" val="0"/>
                      </a:ext>
                    </a:extLst>
                  </a:hlinkClick>
                </a:rPr>
                <a:t>http://www.website.com</a:t>
              </a:r>
              <a:r>
                <a:rPr sz="500" kern="0" spc="0" dirty="0">
                  <a:solidFill>
                    <a:srgbClr val="BEBEBE">
                      <a:alpha val="100000"/>
                    </a:srgbClr>
                  </a:solidFill>
                  <a:latin typeface="Arial" panose="020B0604020202020204"/>
                  <a:ea typeface="Arial" panose="020B0604020202020204"/>
                  <a:cs typeface="Arial" panose="020B0604020202020204"/>
                </a:rPr>
                <a:t>           </a:t>
              </a:r>
              <a:endParaRPr sz="500" dirty="0">
                <a:latin typeface="Arial" panose="020B0604020202020204"/>
                <a:ea typeface="Arial" panose="020B0604020202020204"/>
                <a:cs typeface="Arial" panose="020B0604020202020204"/>
              </a:endParaRPr>
            </a:p>
          </p:txBody>
        </p:sp>
      </p:grpSp>
      <p:sp>
        <p:nvSpPr>
          <p:cNvPr id="27" name="矩形: 圆角 26"/>
          <p:cNvSpPr/>
          <p:nvPr/>
        </p:nvSpPr>
        <p:spPr>
          <a:xfrm rot="16200000">
            <a:off x="2276412" y="235268"/>
            <a:ext cx="1072369" cy="4958443"/>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2" name="文本框 41"/>
          <p:cNvSpPr txBox="1"/>
          <p:nvPr/>
        </p:nvSpPr>
        <p:spPr>
          <a:xfrm>
            <a:off x="388186" y="2263065"/>
            <a:ext cx="3692504" cy="968022"/>
          </a:xfrm>
          <a:prstGeom prst="rect">
            <a:avLst/>
          </a:prstGeom>
          <a:noFill/>
        </p:spPr>
        <p:txBody>
          <a:bodyPr wrap="square">
            <a:spAutoFit/>
          </a:bodyPr>
          <a:lstStyle/>
          <a:p>
            <a:pPr marL="186690" indent="-171450" algn="l" rtl="0" eaLnBrk="0">
              <a:lnSpc>
                <a:spcPct val="120000"/>
              </a:lnSpc>
              <a:spcBef>
                <a:spcPts val="425"/>
              </a:spcBef>
              <a:buClr>
                <a:srgbClr val="FF0000"/>
              </a:buClr>
              <a:buFont typeface="Wingdings" panose="05000000000000000000" pitchFamily="2" charset="2"/>
              <a:buChar char="ü"/>
            </a:pP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The</a:t>
            </a:r>
            <a:r>
              <a:rPr lang="en-US" altLang="zh-CN" sz="1200" kern="0" spc="-8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world's unique intell</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igent AI data</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collection sys</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tem,</a:t>
            </a:r>
            <a:r>
              <a:rPr lang="en-US" altLang="zh-CN" sz="1200" kern="0" spc="-8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combined with</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professional analysis and calculation,</a:t>
            </a:r>
            <a:r>
              <a:rPr lang="en-US" altLang="zh-CN" sz="1200" kern="0" spc="-20" dirty="0">
                <a:latin typeface="OPPOSans R" panose="00020600040101010101" charset="-122"/>
                <a:ea typeface="OPPOSans R" panose="00020600040101010101" charset="-122"/>
                <a:cs typeface="Arial" panose="020B0604020202020204"/>
                <a:sym typeface="OPPOSans R" panose="00020600040101010101" charset="-122"/>
              </a:rPr>
              <a:t> has</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 a</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signal</a:t>
            </a:r>
            <a:r>
              <a:rPr lang="en-US" altLang="zh-CN" sz="120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trading</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accuracy</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rate</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of</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up</a:t>
            </a:r>
            <a:r>
              <a:rPr lang="en-US" altLang="zh-CN" sz="1200" kern="0" spc="-4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to</a:t>
            </a:r>
            <a:r>
              <a:rPr lang="en-US" altLang="zh-CN" sz="120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solidFill>
                  <a:srgbClr val="ED1B24"/>
                </a:solidFill>
                <a:latin typeface="OPPOSans H" panose="00020600040101010101" charset="-122"/>
                <a:ea typeface="OPPOSans H" panose="00020600040101010101" charset="-122"/>
                <a:cs typeface="Arial" panose="020B0604020202020204"/>
                <a:sym typeface="OPPOSans R" panose="00020600040101010101" charset="-122"/>
              </a:rPr>
              <a:t>99.6%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 </a:t>
            </a:r>
            <a:endParaRPr lang="en-US" altLang="zh-CN" sz="12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46" name="矩形: 圆角 45"/>
          <p:cNvSpPr/>
          <p:nvPr/>
        </p:nvSpPr>
        <p:spPr>
          <a:xfrm rot="16200000">
            <a:off x="2365911" y="1381623"/>
            <a:ext cx="893372" cy="4958443"/>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43" name="文本框 42"/>
          <p:cNvSpPr txBox="1"/>
          <p:nvPr/>
        </p:nvSpPr>
        <p:spPr>
          <a:xfrm>
            <a:off x="388186" y="3493521"/>
            <a:ext cx="3692504" cy="746423"/>
          </a:xfrm>
          <a:prstGeom prst="rect">
            <a:avLst/>
          </a:prstGeom>
          <a:noFill/>
        </p:spPr>
        <p:txBody>
          <a:bodyPr wrap="square">
            <a:spAutoFit/>
          </a:bodyPr>
          <a:lstStyle/>
          <a:p>
            <a:pPr marL="186690" indent="-171450" algn="l" rtl="0" eaLnBrk="0">
              <a:lnSpc>
                <a:spcPct val="120000"/>
              </a:lnSpc>
              <a:spcBef>
                <a:spcPts val="425"/>
              </a:spcBef>
              <a:buClr>
                <a:srgbClr val="FF0000"/>
              </a:buClr>
              <a:buFont typeface="Wingdings" panose="05000000000000000000" pitchFamily="2" charset="2"/>
              <a:buChar char="ü"/>
            </a:pP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Members</a:t>
            </a:r>
            <a:r>
              <a:rPr lang="en-US" altLang="zh-CN" sz="1200" kern="0" spc="-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who </a:t>
            </a:r>
            <a:r>
              <a:rPr lang="en-US" altLang="zh-CN" sz="1200" kern="0" spc="-26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join the team can</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  guarantee stable</a:t>
            </a:r>
            <a:r>
              <a:rPr lang="en-US" altLang="zh-CN" sz="1200" kern="0" spc="-10" dirty="0">
                <a:latin typeface="OPPOSans R" panose="00020600040101010101" charset="-122"/>
                <a:ea typeface="OPPOSans R" panose="00020600040101010101" charset="-122"/>
                <a:cs typeface="Arial" panose="020B0604020202020204"/>
                <a:sym typeface="OPPOSans R" panose="00020600040101010101" charset="-122"/>
              </a:rPr>
              <a:t> returns f</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ollowing Professor</a:t>
            </a:r>
            <a:r>
              <a:rPr lang="en-US" altLang="zh-CN" sz="1200" kern="0" spc="-50" dirty="0">
                <a:latin typeface="OPPOSans R" panose="00020600040101010101" charset="-122"/>
                <a:ea typeface="OPPOSans R" panose="00020600040101010101" charset="-122"/>
                <a:cs typeface="Arial" panose="020B0604020202020204"/>
                <a:sym typeface="OPPOSans R" panose="00020600040101010101" charset="-122"/>
              </a:rPr>
              <a:t> </a:t>
            </a:r>
            <a:r>
              <a:rPr lang="en-US" altLang="zh-CN" sz="1200" kern="0" spc="0" dirty="0">
                <a:latin typeface="OPPOSans R" panose="00020600040101010101" charset="-122"/>
                <a:ea typeface="OPPOSans R" panose="00020600040101010101" charset="-122"/>
                <a:cs typeface="Arial" panose="020B0604020202020204"/>
                <a:sym typeface="OPPOSans R" panose="00020600040101010101" charset="-122"/>
              </a:rPr>
              <a:t>Stephen every day.</a:t>
            </a:r>
            <a:endParaRPr lang="en-US" altLang="zh-CN" sz="1200" dirty="0">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47" name="五边形 46"/>
          <p:cNvSpPr/>
          <p:nvPr/>
        </p:nvSpPr>
        <p:spPr>
          <a:xfrm>
            <a:off x="4758803" y="870732"/>
            <a:ext cx="1421228" cy="1421228"/>
          </a:xfrm>
          <a:prstGeom prst="pentagon">
            <a:avLst/>
          </a:prstGeom>
          <a:gradFill>
            <a:gsLst>
              <a:gs pos="0">
                <a:schemeClr val="accent1">
                  <a:lumMod val="40000"/>
                  <a:lumOff val="60000"/>
                  <a:alpha val="40000"/>
                </a:schemeClr>
              </a:gs>
              <a:gs pos="58000">
                <a:schemeClr val="accent1">
                  <a:lumMod val="80000"/>
                  <a:lumOff val="20000"/>
                  <a:alpha val="35000"/>
                </a:schemeClr>
              </a:gs>
              <a:gs pos="100000">
                <a:schemeClr val="accent1">
                  <a:alpha val="25000"/>
                </a:schemeClr>
              </a:gs>
            </a:gsLst>
            <a:path path="circle">
              <a:fillToRect r="100000" b="10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48" name="椭圆 47"/>
          <p:cNvSpPr/>
          <p:nvPr/>
        </p:nvSpPr>
        <p:spPr>
          <a:xfrm>
            <a:off x="1708699" y="4305332"/>
            <a:ext cx="1102963" cy="1102963"/>
          </a:xfrm>
          <a:prstGeom prst="ellipse">
            <a:avLst/>
          </a:prstGeom>
          <a:gradFill>
            <a:gsLst>
              <a:gs pos="0">
                <a:schemeClr val="accent1">
                  <a:lumMod val="40000"/>
                  <a:lumOff val="60000"/>
                  <a:alpha val="40000"/>
                </a:schemeClr>
              </a:gs>
              <a:gs pos="58000">
                <a:schemeClr val="accent1">
                  <a:lumMod val="80000"/>
                  <a:lumOff val="20000"/>
                  <a:alpha val="35000"/>
                </a:schemeClr>
              </a:gs>
              <a:gs pos="100000">
                <a:schemeClr val="accent1">
                  <a:alpha val="25000"/>
                </a:schemeClr>
              </a:gs>
            </a:gsLst>
            <a:path path="circle">
              <a:fillToRect r="100000" b="10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26" name="组合 25"/>
          <p:cNvGrpSpPr/>
          <p:nvPr/>
        </p:nvGrpSpPr>
        <p:grpSpPr>
          <a:xfrm>
            <a:off x="2650877" y="6442307"/>
            <a:ext cx="2018665" cy="2135735"/>
            <a:chOff x="2724785" y="5842254"/>
            <a:chExt cx="2018665" cy="2135735"/>
          </a:xfrm>
        </p:grpSpPr>
        <p:pic>
          <p:nvPicPr>
            <p:cNvPr id="17" name="picture 116"/>
            <p:cNvPicPr>
              <a:picLocks noChangeAspect="1"/>
            </p:cNvPicPr>
            <p:nvPr/>
          </p:nvPicPr>
          <p:blipFill>
            <a:blip r:embed="rId7"/>
            <a:srcRect l="12841" t="9631" r="10150" b="11657"/>
            <a:stretch>
              <a:fillRect/>
            </a:stretch>
          </p:blipFill>
          <p:spPr>
            <a:xfrm>
              <a:off x="2728561" y="5967046"/>
              <a:ext cx="2014889" cy="2010943"/>
            </a:xfrm>
            <a:prstGeom prst="rect">
              <a:avLst/>
            </a:prstGeom>
            <a:noFill/>
            <a:effectLst>
              <a:outerShdw blurRad="127000" dist="101600" dir="8100000" algn="tr" rotWithShape="0">
                <a:srgbClr val="044886">
                  <a:alpha val="15000"/>
                </a:srgbClr>
              </a:outerShdw>
            </a:effectLst>
          </p:spPr>
        </p:pic>
        <p:sp>
          <p:nvSpPr>
            <p:cNvPr id="23" name="textbox 120"/>
            <p:cNvSpPr/>
            <p:nvPr/>
          </p:nvSpPr>
          <p:spPr>
            <a:xfrm>
              <a:off x="2724785" y="5842254"/>
              <a:ext cx="2018029" cy="130810"/>
            </a:xfrm>
            <a:prstGeom prst="rect">
              <a:avLst/>
            </a:prstGeom>
            <a:solidFill>
              <a:srgbClr val="F1F1F1">
                <a:alpha val="100000"/>
              </a:srgbClr>
            </a:solidFill>
            <a:ln w="0" cap="flat">
              <a:noFill/>
              <a:prstDash val="solid"/>
              <a:miter lim="0"/>
            </a:ln>
          </p:spPr>
          <p:txBody>
            <a:bodyPr vert="horz" wrap="square" lIns="0" tIns="0" rIns="0" bIns="0"/>
            <a:lstStyle/>
            <a:p>
              <a:endParaRPr dirty="0"/>
            </a:p>
          </p:txBody>
        </p:sp>
        <p:sp>
          <p:nvSpPr>
            <p:cNvPr id="24" name="rect 130"/>
            <p:cNvSpPr/>
            <p:nvPr/>
          </p:nvSpPr>
          <p:spPr>
            <a:xfrm>
              <a:off x="3002533" y="5877432"/>
              <a:ext cx="946276" cy="65278"/>
            </a:xfrm>
            <a:prstGeom prst="rect">
              <a:avLst/>
            </a:prstGeom>
            <a:solidFill>
              <a:srgbClr val="FFFFFF">
                <a:alpha val="100000"/>
              </a:srgbClr>
            </a:solidFill>
            <a:ln w="0" cap="flat">
              <a:noFill/>
              <a:prstDash val="solid"/>
              <a:miter lim="0"/>
            </a:ln>
          </p:spPr>
          <p:txBody>
            <a:bodyPr rtlCol="0"/>
            <a:lstStyle/>
            <a:p>
              <a:pPr algn="ctr"/>
              <a:endParaRPr lang="zh-CN" altLang="en-US"/>
            </a:p>
          </p:txBody>
        </p:sp>
        <p:sp>
          <p:nvSpPr>
            <p:cNvPr id="25" name="textbox 132"/>
            <p:cNvSpPr/>
            <p:nvPr/>
          </p:nvSpPr>
          <p:spPr>
            <a:xfrm>
              <a:off x="2783586" y="5862614"/>
              <a:ext cx="1177925" cy="9778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5000"/>
                </a:lnSpc>
              </a:pPr>
              <a:r>
                <a:rPr sz="500" kern="0" spc="0" dirty="0">
                  <a:solidFill>
                    <a:srgbClr val="ED1B24">
                      <a:alpha val="100000"/>
                    </a:srgbClr>
                  </a:solidFill>
                  <a:latin typeface="Arial" panose="020B0604020202020204"/>
                  <a:ea typeface="Arial" panose="020B0604020202020204"/>
                  <a:cs typeface="Arial" panose="020B0604020202020204"/>
                </a:rPr>
                <a:t>o</a:t>
              </a:r>
              <a:r>
                <a:rPr sz="500" kern="0" spc="10" dirty="0">
                  <a:solidFill>
                    <a:srgbClr val="ED1B24">
                      <a:alpha val="100000"/>
                    </a:srgbClr>
                  </a:solidFill>
                  <a:latin typeface="Arial" panose="020B0604020202020204"/>
                  <a:ea typeface="Arial" panose="020B0604020202020204"/>
                  <a:cs typeface="Arial" panose="020B0604020202020204"/>
                </a:rPr>
                <a:t> </a:t>
              </a:r>
              <a:r>
                <a:rPr sz="500" kern="0" spc="0" dirty="0">
                  <a:solidFill>
                    <a:srgbClr val="ED1B24">
                      <a:alpha val="100000"/>
                    </a:srgbClr>
                  </a:solidFill>
                  <a:latin typeface="Arial" panose="020B0604020202020204"/>
                  <a:ea typeface="Arial" panose="020B0604020202020204"/>
                  <a:cs typeface="Arial" panose="020B0604020202020204"/>
                </a:rPr>
                <a:t>o</a:t>
              </a:r>
              <a:r>
                <a:rPr sz="500" kern="0" spc="10" dirty="0">
                  <a:solidFill>
                    <a:srgbClr val="ED1B24">
                      <a:alpha val="100000"/>
                    </a:srgbClr>
                  </a:solidFill>
                  <a:latin typeface="Arial" panose="020B0604020202020204"/>
                  <a:ea typeface="Arial" panose="020B0604020202020204"/>
                  <a:cs typeface="Arial" panose="020B0604020202020204"/>
                </a:rPr>
                <a:t> </a:t>
              </a:r>
              <a:r>
                <a:rPr sz="500" kern="0" spc="0" dirty="0">
                  <a:solidFill>
                    <a:srgbClr val="833658">
                      <a:alpha val="100000"/>
                    </a:srgbClr>
                  </a:solidFill>
                  <a:latin typeface="Arial" panose="020B0604020202020204"/>
                  <a:ea typeface="Arial" panose="020B0604020202020204"/>
                  <a:cs typeface="Arial" panose="020B0604020202020204"/>
                </a:rPr>
                <a:t>o</a:t>
              </a:r>
              <a:r>
                <a:rPr sz="500" kern="0" spc="10" dirty="0">
                  <a:solidFill>
                    <a:srgbClr val="833658">
                      <a:alpha val="100000"/>
                    </a:srgbClr>
                  </a:solidFill>
                  <a:latin typeface="Arial" panose="020B0604020202020204"/>
                  <a:ea typeface="Arial" panose="020B0604020202020204"/>
                  <a:cs typeface="Arial" panose="020B0604020202020204"/>
                </a:rPr>
                <a:t>         </a:t>
              </a:r>
              <a:r>
                <a:rPr sz="500" kern="0" spc="0" dirty="0">
                  <a:solidFill>
                    <a:srgbClr val="833658">
                      <a:alpha val="100000"/>
                    </a:srgbClr>
                  </a:solidFill>
                  <a:latin typeface="Arial" panose="020B0604020202020204"/>
                  <a:ea typeface="Arial" panose="020B0604020202020204"/>
                  <a:cs typeface="Arial" panose="020B0604020202020204"/>
                </a:rPr>
                <a:t> </a:t>
              </a:r>
              <a:r>
                <a:rPr sz="500" kern="0" spc="0" dirty="0">
                  <a:solidFill>
                    <a:srgbClr val="BEBEBE">
                      <a:alpha val="100000"/>
                    </a:srgbClr>
                  </a:solidFill>
                  <a:latin typeface="Arial" panose="020B0604020202020204"/>
                  <a:ea typeface="Arial" panose="020B0604020202020204"/>
                  <a:cs typeface="Arial" panose="020B0604020202020204"/>
                  <a:hlinkClick r:id="rId6">
                    <a:extLst>
                      <a:ext uri="{DAF060AB-1E55-43B9-8AAB-6FB025537F2F}">
                        <wpsdc:hlinkClr xmlns:wpsdc="http://www.wps.cn/officeDocument/2017/drawingmlCustomData" val="BEBEBE"/>
                        <wpsdc:folHlinkClr xmlns:wpsdc="http://www.wps.cn/officeDocument/2017/drawingmlCustomData" val="BEBEBE"/>
                        <wpsdc:hlinkUnderline xmlns:wpsdc="http://www.wps.cn/officeDocument/2017/drawingmlCustomData" val="0"/>
                      </a:ext>
                    </a:extLst>
                  </a:hlinkClick>
                </a:rPr>
                <a:t>http://www.website.com</a:t>
              </a:r>
              <a:r>
                <a:rPr sz="500" kern="0" spc="0" dirty="0">
                  <a:solidFill>
                    <a:srgbClr val="BEBEBE">
                      <a:alpha val="100000"/>
                    </a:srgbClr>
                  </a:solidFill>
                  <a:latin typeface="Arial" panose="020B0604020202020204"/>
                  <a:ea typeface="Arial" panose="020B0604020202020204"/>
                  <a:cs typeface="Arial" panose="020B0604020202020204"/>
                </a:rPr>
                <a:t>          </a:t>
              </a:r>
              <a:endParaRPr sz="500" dirty="0">
                <a:latin typeface="Arial" panose="020B0604020202020204"/>
                <a:ea typeface="Arial" panose="020B0604020202020204"/>
                <a:cs typeface="Arial" panose="020B0604020202020204"/>
              </a:endParaRPr>
            </a:p>
          </p:txBody>
        </p:sp>
      </p:grpSp>
      <p:cxnSp>
        <p:nvCxnSpPr>
          <p:cNvPr id="95" name="直接连接符 94"/>
          <p:cNvCxnSpPr/>
          <p:nvPr/>
        </p:nvCxnSpPr>
        <p:spPr>
          <a:xfrm>
            <a:off x="333374" y="2178304"/>
            <a:ext cx="0" cy="1072370"/>
          </a:xfrm>
          <a:prstGeom prst="line">
            <a:avLst/>
          </a:prstGeom>
          <a:ln w="22225">
            <a:solidFill>
              <a:srgbClr val="044886"/>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3374" y="3414158"/>
            <a:ext cx="0" cy="893373"/>
          </a:xfrm>
          <a:prstGeom prst="line">
            <a:avLst/>
          </a:prstGeom>
          <a:ln w="22225">
            <a:solidFill>
              <a:srgbClr val="044886"/>
            </a:solidFill>
          </a:ln>
        </p:spPr>
        <p:style>
          <a:lnRef idx="1">
            <a:schemeClr val="accent1"/>
          </a:lnRef>
          <a:fillRef idx="0">
            <a:schemeClr val="accent1"/>
          </a:fillRef>
          <a:effectRef idx="0">
            <a:schemeClr val="accent1"/>
          </a:effectRef>
          <a:fontRef idx="minor">
            <a:schemeClr val="tx1"/>
          </a:fontRef>
        </p:style>
      </p:cxnSp>
      <p:sp>
        <p:nvSpPr>
          <p:cNvPr id="60" name="任意多边形: 形状 59"/>
          <p:cNvSpPr/>
          <p:nvPr/>
        </p:nvSpPr>
        <p:spPr>
          <a:xfrm>
            <a:off x="4557117" y="-27710"/>
            <a:ext cx="2300884" cy="9171709"/>
          </a:xfrm>
          <a:custGeom>
            <a:avLst/>
            <a:gdLst>
              <a:gd name="connsiteX0" fmla="*/ 603361 w 1786047"/>
              <a:gd name="connsiteY0" fmla="*/ 0 h 9144000"/>
              <a:gd name="connsiteX1" fmla="*/ 1786047 w 1786047"/>
              <a:gd name="connsiteY1" fmla="*/ 0 h 9144000"/>
              <a:gd name="connsiteX2" fmla="*/ 1786047 w 1786047"/>
              <a:gd name="connsiteY2" fmla="*/ 9144000 h 9144000"/>
              <a:gd name="connsiteX3" fmla="*/ 934412 w 1786047"/>
              <a:gd name="connsiteY3" fmla="*/ 9144000 h 9144000"/>
              <a:gd name="connsiteX4" fmla="*/ 926524 w 1786047"/>
              <a:gd name="connsiteY4" fmla="*/ 9097566 h 9144000"/>
              <a:gd name="connsiteX5" fmla="*/ 871647 w 1786047"/>
              <a:gd name="connsiteY5" fmla="*/ 7439891 h 9144000"/>
              <a:gd name="connsiteX6" fmla="*/ 40374 w 1786047"/>
              <a:gd name="connsiteY6" fmla="*/ 4017818 h 9144000"/>
              <a:gd name="connsiteX7" fmla="*/ 178920 w 1786047"/>
              <a:gd name="connsiteY7" fmla="*/ 1260764 h 9144000"/>
              <a:gd name="connsiteX8" fmla="*/ 567321 w 1786047"/>
              <a:gd name="connsiteY8" fmla="*/ 98876 h 9144000"/>
              <a:gd name="connsiteX0-1" fmla="*/ 641975 w 1824661"/>
              <a:gd name="connsiteY0-2" fmla="*/ 0 h 9144000"/>
              <a:gd name="connsiteX1-3" fmla="*/ 1824661 w 1824661"/>
              <a:gd name="connsiteY1-4" fmla="*/ 0 h 9144000"/>
              <a:gd name="connsiteX2-5" fmla="*/ 1824661 w 1824661"/>
              <a:gd name="connsiteY2-6" fmla="*/ 9144000 h 9144000"/>
              <a:gd name="connsiteX3-7" fmla="*/ 973026 w 1824661"/>
              <a:gd name="connsiteY3-8" fmla="*/ 9144000 h 9144000"/>
              <a:gd name="connsiteX4-9" fmla="*/ 965138 w 1824661"/>
              <a:gd name="connsiteY4-10" fmla="*/ 9097566 h 9144000"/>
              <a:gd name="connsiteX5-11" fmla="*/ 910261 w 1824661"/>
              <a:gd name="connsiteY5-12" fmla="*/ 7439891 h 9144000"/>
              <a:gd name="connsiteX6-13" fmla="*/ 78988 w 1824661"/>
              <a:gd name="connsiteY6-14" fmla="*/ 4017818 h 9144000"/>
              <a:gd name="connsiteX7-15" fmla="*/ 78989 w 1824661"/>
              <a:gd name="connsiteY7-16" fmla="*/ 1260764 h 9144000"/>
              <a:gd name="connsiteX8-17" fmla="*/ 605935 w 1824661"/>
              <a:gd name="connsiteY8-18" fmla="*/ 98876 h 9144000"/>
              <a:gd name="connsiteX9" fmla="*/ 641975 w 1824661"/>
              <a:gd name="connsiteY9" fmla="*/ 0 h 9144000"/>
              <a:gd name="connsiteX0-19" fmla="*/ 641975 w 1824661"/>
              <a:gd name="connsiteY0-20" fmla="*/ 0 h 9144000"/>
              <a:gd name="connsiteX1-21" fmla="*/ 1824661 w 1824661"/>
              <a:gd name="connsiteY1-22" fmla="*/ 0 h 9144000"/>
              <a:gd name="connsiteX2-23" fmla="*/ 1824661 w 1824661"/>
              <a:gd name="connsiteY2-24" fmla="*/ 9144000 h 9144000"/>
              <a:gd name="connsiteX3-25" fmla="*/ 973026 w 1824661"/>
              <a:gd name="connsiteY3-26" fmla="*/ 9144000 h 9144000"/>
              <a:gd name="connsiteX4-27" fmla="*/ 965138 w 1824661"/>
              <a:gd name="connsiteY4-28" fmla="*/ 9097566 h 9144000"/>
              <a:gd name="connsiteX5-29" fmla="*/ 910261 w 1824661"/>
              <a:gd name="connsiteY5-30" fmla="*/ 7439891 h 9144000"/>
              <a:gd name="connsiteX6-31" fmla="*/ 78988 w 1824661"/>
              <a:gd name="connsiteY6-32" fmla="*/ 4017818 h 9144000"/>
              <a:gd name="connsiteX7-33" fmla="*/ 78989 w 1824661"/>
              <a:gd name="connsiteY7-34" fmla="*/ 1260764 h 9144000"/>
              <a:gd name="connsiteX8-35" fmla="*/ 641975 w 1824661"/>
              <a:gd name="connsiteY8-36" fmla="*/ 0 h 9144000"/>
              <a:gd name="connsiteX0-37" fmla="*/ 641975 w 1824661"/>
              <a:gd name="connsiteY0-38" fmla="*/ 0 h 9144000"/>
              <a:gd name="connsiteX1-39" fmla="*/ 1824661 w 1824661"/>
              <a:gd name="connsiteY1-40" fmla="*/ 0 h 9144000"/>
              <a:gd name="connsiteX2-41" fmla="*/ 1824661 w 1824661"/>
              <a:gd name="connsiteY2-42" fmla="*/ 9144000 h 9144000"/>
              <a:gd name="connsiteX3-43" fmla="*/ 973026 w 1824661"/>
              <a:gd name="connsiteY3-44" fmla="*/ 9144000 h 9144000"/>
              <a:gd name="connsiteX4-45" fmla="*/ 965138 w 1824661"/>
              <a:gd name="connsiteY4-46" fmla="*/ 9097566 h 9144000"/>
              <a:gd name="connsiteX5-47" fmla="*/ 910261 w 1824661"/>
              <a:gd name="connsiteY5-48" fmla="*/ 7439891 h 9144000"/>
              <a:gd name="connsiteX6-49" fmla="*/ 78988 w 1824661"/>
              <a:gd name="connsiteY6-50" fmla="*/ 4017818 h 9144000"/>
              <a:gd name="connsiteX7-51" fmla="*/ 78989 w 1824661"/>
              <a:gd name="connsiteY7-52" fmla="*/ 1260764 h 9144000"/>
              <a:gd name="connsiteX8-53" fmla="*/ 641975 w 1824661"/>
              <a:gd name="connsiteY8-54" fmla="*/ 0 h 9144000"/>
              <a:gd name="connsiteX0-55" fmla="*/ 641975 w 1824661"/>
              <a:gd name="connsiteY0-56" fmla="*/ 0 h 9144000"/>
              <a:gd name="connsiteX1-57" fmla="*/ 1824661 w 1824661"/>
              <a:gd name="connsiteY1-58" fmla="*/ 0 h 9144000"/>
              <a:gd name="connsiteX2-59" fmla="*/ 1824661 w 1824661"/>
              <a:gd name="connsiteY2-60" fmla="*/ 9144000 h 9144000"/>
              <a:gd name="connsiteX3-61" fmla="*/ 973026 w 1824661"/>
              <a:gd name="connsiteY3-62" fmla="*/ 9144000 h 9144000"/>
              <a:gd name="connsiteX4-63" fmla="*/ 910261 w 1824661"/>
              <a:gd name="connsiteY4-64" fmla="*/ 7439891 h 9144000"/>
              <a:gd name="connsiteX5-65" fmla="*/ 78988 w 1824661"/>
              <a:gd name="connsiteY5-66" fmla="*/ 4017818 h 9144000"/>
              <a:gd name="connsiteX6-67" fmla="*/ 78989 w 1824661"/>
              <a:gd name="connsiteY6-68" fmla="*/ 1260764 h 9144000"/>
              <a:gd name="connsiteX7-69" fmla="*/ 641975 w 1824661"/>
              <a:gd name="connsiteY7-70" fmla="*/ 0 h 9144000"/>
              <a:gd name="connsiteX0-71" fmla="*/ 641975 w 1824661"/>
              <a:gd name="connsiteY0-72" fmla="*/ 0 h 9144000"/>
              <a:gd name="connsiteX1-73" fmla="*/ 1824661 w 1824661"/>
              <a:gd name="connsiteY1-74" fmla="*/ 0 h 9144000"/>
              <a:gd name="connsiteX2-75" fmla="*/ 1824661 w 1824661"/>
              <a:gd name="connsiteY2-76" fmla="*/ 9144000 h 9144000"/>
              <a:gd name="connsiteX3-77" fmla="*/ 973026 w 1824661"/>
              <a:gd name="connsiteY3-78" fmla="*/ 9144000 h 9144000"/>
              <a:gd name="connsiteX4-79" fmla="*/ 910261 w 1824661"/>
              <a:gd name="connsiteY4-80" fmla="*/ 7439891 h 9144000"/>
              <a:gd name="connsiteX5-81" fmla="*/ 78988 w 1824661"/>
              <a:gd name="connsiteY5-82" fmla="*/ 4017818 h 9144000"/>
              <a:gd name="connsiteX6-83" fmla="*/ 78989 w 1824661"/>
              <a:gd name="connsiteY6-84" fmla="*/ 1260764 h 9144000"/>
              <a:gd name="connsiteX7-85" fmla="*/ 641975 w 1824661"/>
              <a:gd name="connsiteY7-86" fmla="*/ 0 h 9144000"/>
              <a:gd name="connsiteX0-87" fmla="*/ 641975 w 1824661"/>
              <a:gd name="connsiteY0-88" fmla="*/ 0 h 9144000"/>
              <a:gd name="connsiteX1-89" fmla="*/ 1824661 w 1824661"/>
              <a:gd name="connsiteY1-90" fmla="*/ 0 h 9144000"/>
              <a:gd name="connsiteX2-91" fmla="*/ 1824661 w 1824661"/>
              <a:gd name="connsiteY2-92" fmla="*/ 9144000 h 9144000"/>
              <a:gd name="connsiteX3-93" fmla="*/ 973026 w 1824661"/>
              <a:gd name="connsiteY3-94" fmla="*/ 9144000 h 9144000"/>
              <a:gd name="connsiteX4-95" fmla="*/ 910261 w 1824661"/>
              <a:gd name="connsiteY4-96" fmla="*/ 7439891 h 9144000"/>
              <a:gd name="connsiteX5-97" fmla="*/ 78988 w 1824661"/>
              <a:gd name="connsiteY5-98" fmla="*/ 4017818 h 9144000"/>
              <a:gd name="connsiteX6-99" fmla="*/ 78989 w 1824661"/>
              <a:gd name="connsiteY6-100" fmla="*/ 1260764 h 9144000"/>
              <a:gd name="connsiteX7-101" fmla="*/ 641975 w 1824661"/>
              <a:gd name="connsiteY7-102" fmla="*/ 0 h 9144000"/>
              <a:gd name="connsiteX0-103" fmla="*/ 641975 w 1824661"/>
              <a:gd name="connsiteY0-104" fmla="*/ 0 h 9144000"/>
              <a:gd name="connsiteX1-105" fmla="*/ 1824661 w 1824661"/>
              <a:gd name="connsiteY1-106" fmla="*/ 0 h 9144000"/>
              <a:gd name="connsiteX2-107" fmla="*/ 1824661 w 1824661"/>
              <a:gd name="connsiteY2-108" fmla="*/ 9144000 h 9144000"/>
              <a:gd name="connsiteX3-109" fmla="*/ 973026 w 1824661"/>
              <a:gd name="connsiteY3-110" fmla="*/ 9144000 h 9144000"/>
              <a:gd name="connsiteX4-111" fmla="*/ 910261 w 1824661"/>
              <a:gd name="connsiteY4-112" fmla="*/ 7439891 h 9144000"/>
              <a:gd name="connsiteX5-113" fmla="*/ 78988 w 1824661"/>
              <a:gd name="connsiteY5-114" fmla="*/ 4017818 h 9144000"/>
              <a:gd name="connsiteX6-115" fmla="*/ 78989 w 1824661"/>
              <a:gd name="connsiteY6-116" fmla="*/ 1260764 h 9144000"/>
              <a:gd name="connsiteX7-117" fmla="*/ 641975 w 1824661"/>
              <a:gd name="connsiteY7-118" fmla="*/ 0 h 9144000"/>
              <a:gd name="connsiteX0-119" fmla="*/ 392593 w 1824661"/>
              <a:gd name="connsiteY0-120" fmla="*/ 0 h 9171709"/>
              <a:gd name="connsiteX1-121" fmla="*/ 1824661 w 1824661"/>
              <a:gd name="connsiteY1-122" fmla="*/ 27709 h 9171709"/>
              <a:gd name="connsiteX2-123" fmla="*/ 1824661 w 1824661"/>
              <a:gd name="connsiteY2-124" fmla="*/ 9171709 h 9171709"/>
              <a:gd name="connsiteX3-125" fmla="*/ 973026 w 1824661"/>
              <a:gd name="connsiteY3-126" fmla="*/ 9171709 h 9171709"/>
              <a:gd name="connsiteX4-127" fmla="*/ 910261 w 1824661"/>
              <a:gd name="connsiteY4-128" fmla="*/ 7467600 h 9171709"/>
              <a:gd name="connsiteX5-129" fmla="*/ 78988 w 1824661"/>
              <a:gd name="connsiteY5-130" fmla="*/ 4045527 h 9171709"/>
              <a:gd name="connsiteX6-131" fmla="*/ 78989 w 1824661"/>
              <a:gd name="connsiteY6-132" fmla="*/ 1288473 h 9171709"/>
              <a:gd name="connsiteX7-133" fmla="*/ 392593 w 1824661"/>
              <a:gd name="connsiteY7-134" fmla="*/ 0 h 9171709"/>
              <a:gd name="connsiteX0-135" fmla="*/ 522516 w 1954584"/>
              <a:gd name="connsiteY0-136" fmla="*/ 0 h 9171709"/>
              <a:gd name="connsiteX1-137" fmla="*/ 1954584 w 1954584"/>
              <a:gd name="connsiteY1-138" fmla="*/ 27709 h 9171709"/>
              <a:gd name="connsiteX2-139" fmla="*/ 1954584 w 1954584"/>
              <a:gd name="connsiteY2-140" fmla="*/ 9171709 h 9171709"/>
              <a:gd name="connsiteX3-141" fmla="*/ 1102949 w 1954584"/>
              <a:gd name="connsiteY3-142" fmla="*/ 9171709 h 9171709"/>
              <a:gd name="connsiteX4-143" fmla="*/ 1040184 w 1954584"/>
              <a:gd name="connsiteY4-144" fmla="*/ 7467600 h 9171709"/>
              <a:gd name="connsiteX5-145" fmla="*/ 208911 w 1954584"/>
              <a:gd name="connsiteY5-146" fmla="*/ 4045527 h 9171709"/>
              <a:gd name="connsiteX6-147" fmla="*/ 28803 w 1954584"/>
              <a:gd name="connsiteY6-148" fmla="*/ 1288473 h 9171709"/>
              <a:gd name="connsiteX7-149" fmla="*/ 522516 w 1954584"/>
              <a:gd name="connsiteY7-150" fmla="*/ 0 h 9171709"/>
              <a:gd name="connsiteX0-151" fmla="*/ 862310 w 2294378"/>
              <a:gd name="connsiteY0-152" fmla="*/ 0 h 9171709"/>
              <a:gd name="connsiteX1-153" fmla="*/ 2294378 w 2294378"/>
              <a:gd name="connsiteY1-154" fmla="*/ 27709 h 9171709"/>
              <a:gd name="connsiteX2-155" fmla="*/ 2294378 w 2294378"/>
              <a:gd name="connsiteY2-156" fmla="*/ 9171709 h 9171709"/>
              <a:gd name="connsiteX3-157" fmla="*/ 1442743 w 2294378"/>
              <a:gd name="connsiteY3-158" fmla="*/ 9171709 h 9171709"/>
              <a:gd name="connsiteX4-159" fmla="*/ 1379978 w 2294378"/>
              <a:gd name="connsiteY4-160" fmla="*/ 7467600 h 9171709"/>
              <a:gd name="connsiteX5-161" fmla="*/ 22232 w 2294378"/>
              <a:gd name="connsiteY5-162" fmla="*/ 4378036 h 9171709"/>
              <a:gd name="connsiteX6-163" fmla="*/ 368597 w 2294378"/>
              <a:gd name="connsiteY6-164" fmla="*/ 1288473 h 9171709"/>
              <a:gd name="connsiteX7-165" fmla="*/ 862310 w 2294378"/>
              <a:gd name="connsiteY7-166" fmla="*/ 0 h 9171709"/>
              <a:gd name="connsiteX0-167" fmla="*/ 862310 w 2294378"/>
              <a:gd name="connsiteY0-168" fmla="*/ 0 h 9171709"/>
              <a:gd name="connsiteX1-169" fmla="*/ 2294378 w 2294378"/>
              <a:gd name="connsiteY1-170" fmla="*/ 27709 h 9171709"/>
              <a:gd name="connsiteX2-171" fmla="*/ 2294378 w 2294378"/>
              <a:gd name="connsiteY2-172" fmla="*/ 9171709 h 9171709"/>
              <a:gd name="connsiteX3-173" fmla="*/ 1442743 w 2294378"/>
              <a:gd name="connsiteY3-174" fmla="*/ 9171709 h 9171709"/>
              <a:gd name="connsiteX4-175" fmla="*/ 867360 w 2294378"/>
              <a:gd name="connsiteY4-176" fmla="*/ 7730837 h 9171709"/>
              <a:gd name="connsiteX5-177" fmla="*/ 22232 w 2294378"/>
              <a:gd name="connsiteY5-178" fmla="*/ 4378036 h 9171709"/>
              <a:gd name="connsiteX6-179" fmla="*/ 368597 w 2294378"/>
              <a:gd name="connsiteY6-180" fmla="*/ 1288473 h 9171709"/>
              <a:gd name="connsiteX7-181" fmla="*/ 862310 w 2294378"/>
              <a:gd name="connsiteY7-182" fmla="*/ 0 h 9171709"/>
              <a:gd name="connsiteX0-183" fmla="*/ 862310 w 2294378"/>
              <a:gd name="connsiteY0-184" fmla="*/ 0 h 9171709"/>
              <a:gd name="connsiteX1-185" fmla="*/ 2294378 w 2294378"/>
              <a:gd name="connsiteY1-186" fmla="*/ 27709 h 9171709"/>
              <a:gd name="connsiteX2-187" fmla="*/ 2294378 w 2294378"/>
              <a:gd name="connsiteY2-188" fmla="*/ 9171709 h 9171709"/>
              <a:gd name="connsiteX3-189" fmla="*/ 1110234 w 2294378"/>
              <a:gd name="connsiteY3-190" fmla="*/ 9171709 h 9171709"/>
              <a:gd name="connsiteX4-191" fmla="*/ 867360 w 2294378"/>
              <a:gd name="connsiteY4-192" fmla="*/ 7730837 h 9171709"/>
              <a:gd name="connsiteX5-193" fmla="*/ 22232 w 2294378"/>
              <a:gd name="connsiteY5-194" fmla="*/ 4378036 h 9171709"/>
              <a:gd name="connsiteX6-195" fmla="*/ 368597 w 2294378"/>
              <a:gd name="connsiteY6-196" fmla="*/ 1288473 h 9171709"/>
              <a:gd name="connsiteX7-197" fmla="*/ 862310 w 2294378"/>
              <a:gd name="connsiteY7-198" fmla="*/ 0 h 9171709"/>
              <a:gd name="connsiteX0-199" fmla="*/ 862310 w 2294378"/>
              <a:gd name="connsiteY0-200" fmla="*/ 0 h 9171709"/>
              <a:gd name="connsiteX1-201" fmla="*/ 2294378 w 2294378"/>
              <a:gd name="connsiteY1-202" fmla="*/ 27709 h 9171709"/>
              <a:gd name="connsiteX2-203" fmla="*/ 2294378 w 2294378"/>
              <a:gd name="connsiteY2-204" fmla="*/ 9171709 h 9171709"/>
              <a:gd name="connsiteX3-205" fmla="*/ 1068670 w 2294378"/>
              <a:gd name="connsiteY3-206" fmla="*/ 9171709 h 9171709"/>
              <a:gd name="connsiteX4-207" fmla="*/ 867360 w 2294378"/>
              <a:gd name="connsiteY4-208" fmla="*/ 7730837 h 9171709"/>
              <a:gd name="connsiteX5-209" fmla="*/ 22232 w 2294378"/>
              <a:gd name="connsiteY5-210" fmla="*/ 4378036 h 9171709"/>
              <a:gd name="connsiteX6-211" fmla="*/ 368597 w 2294378"/>
              <a:gd name="connsiteY6-212" fmla="*/ 1288473 h 9171709"/>
              <a:gd name="connsiteX7-213" fmla="*/ 862310 w 2294378"/>
              <a:gd name="connsiteY7-214" fmla="*/ 0 h 9171709"/>
              <a:gd name="connsiteX0-215" fmla="*/ 862310 w 2294378"/>
              <a:gd name="connsiteY0-216" fmla="*/ 0 h 9171709"/>
              <a:gd name="connsiteX1-217" fmla="*/ 2294378 w 2294378"/>
              <a:gd name="connsiteY1-218" fmla="*/ 27709 h 9171709"/>
              <a:gd name="connsiteX2-219" fmla="*/ 2294378 w 2294378"/>
              <a:gd name="connsiteY2-220" fmla="*/ 9171709 h 9171709"/>
              <a:gd name="connsiteX3-221" fmla="*/ 1068670 w 2294378"/>
              <a:gd name="connsiteY3-222" fmla="*/ 9171709 h 9171709"/>
              <a:gd name="connsiteX4-223" fmla="*/ 867360 w 2294378"/>
              <a:gd name="connsiteY4-224" fmla="*/ 7730837 h 9171709"/>
              <a:gd name="connsiteX5-225" fmla="*/ 22232 w 2294378"/>
              <a:gd name="connsiteY5-226" fmla="*/ 4378036 h 9171709"/>
              <a:gd name="connsiteX6-227" fmla="*/ 368597 w 2294378"/>
              <a:gd name="connsiteY6-228" fmla="*/ 1288473 h 9171709"/>
              <a:gd name="connsiteX7-229" fmla="*/ 862310 w 2294378"/>
              <a:gd name="connsiteY7-230" fmla="*/ 0 h 9171709"/>
              <a:gd name="connsiteX0-231" fmla="*/ 862310 w 2294378"/>
              <a:gd name="connsiteY0-232" fmla="*/ 0 h 9171709"/>
              <a:gd name="connsiteX1-233" fmla="*/ 2294378 w 2294378"/>
              <a:gd name="connsiteY1-234" fmla="*/ 27709 h 9171709"/>
              <a:gd name="connsiteX2-235" fmla="*/ 2294378 w 2294378"/>
              <a:gd name="connsiteY2-236" fmla="*/ 9171709 h 9171709"/>
              <a:gd name="connsiteX3-237" fmla="*/ 1068670 w 2294378"/>
              <a:gd name="connsiteY3-238" fmla="*/ 9171709 h 9171709"/>
              <a:gd name="connsiteX4-239" fmla="*/ 867360 w 2294378"/>
              <a:gd name="connsiteY4-240" fmla="*/ 7730837 h 9171709"/>
              <a:gd name="connsiteX5-241" fmla="*/ 22232 w 2294378"/>
              <a:gd name="connsiteY5-242" fmla="*/ 4378036 h 9171709"/>
              <a:gd name="connsiteX6-243" fmla="*/ 368597 w 2294378"/>
              <a:gd name="connsiteY6-244" fmla="*/ 1288473 h 9171709"/>
              <a:gd name="connsiteX7-245" fmla="*/ 862310 w 2294378"/>
              <a:gd name="connsiteY7-246" fmla="*/ 0 h 9171709"/>
              <a:gd name="connsiteX0-247" fmla="*/ 862310 w 2294378"/>
              <a:gd name="connsiteY0-248" fmla="*/ 0 h 9171709"/>
              <a:gd name="connsiteX1-249" fmla="*/ 2294378 w 2294378"/>
              <a:gd name="connsiteY1-250" fmla="*/ 27709 h 9171709"/>
              <a:gd name="connsiteX2-251" fmla="*/ 2294378 w 2294378"/>
              <a:gd name="connsiteY2-252" fmla="*/ 9171709 h 9171709"/>
              <a:gd name="connsiteX3-253" fmla="*/ 1068670 w 2294378"/>
              <a:gd name="connsiteY3-254" fmla="*/ 9171709 h 9171709"/>
              <a:gd name="connsiteX4-255" fmla="*/ 825797 w 2294378"/>
              <a:gd name="connsiteY4-256" fmla="*/ 7744692 h 9171709"/>
              <a:gd name="connsiteX5-257" fmla="*/ 22232 w 2294378"/>
              <a:gd name="connsiteY5-258" fmla="*/ 4378036 h 9171709"/>
              <a:gd name="connsiteX6-259" fmla="*/ 368597 w 2294378"/>
              <a:gd name="connsiteY6-260" fmla="*/ 1288473 h 9171709"/>
              <a:gd name="connsiteX7-261" fmla="*/ 862310 w 2294378"/>
              <a:gd name="connsiteY7-262" fmla="*/ 0 h 9171709"/>
              <a:gd name="connsiteX0-263" fmla="*/ 865379 w 2297447"/>
              <a:gd name="connsiteY0-264" fmla="*/ 0 h 9171709"/>
              <a:gd name="connsiteX1-265" fmla="*/ 2297447 w 2297447"/>
              <a:gd name="connsiteY1-266" fmla="*/ 27709 h 9171709"/>
              <a:gd name="connsiteX2-267" fmla="*/ 2297447 w 2297447"/>
              <a:gd name="connsiteY2-268" fmla="*/ 9171709 h 9171709"/>
              <a:gd name="connsiteX3-269" fmla="*/ 1071739 w 2297447"/>
              <a:gd name="connsiteY3-270" fmla="*/ 9171709 h 9171709"/>
              <a:gd name="connsiteX4-271" fmla="*/ 828866 w 2297447"/>
              <a:gd name="connsiteY4-272" fmla="*/ 7744692 h 9171709"/>
              <a:gd name="connsiteX5-273" fmla="*/ 25301 w 2297447"/>
              <a:gd name="connsiteY5-274" fmla="*/ 4378036 h 9171709"/>
              <a:gd name="connsiteX6-275" fmla="*/ 316248 w 2297447"/>
              <a:gd name="connsiteY6-276" fmla="*/ 1357745 h 9171709"/>
              <a:gd name="connsiteX7-277" fmla="*/ 865379 w 2297447"/>
              <a:gd name="connsiteY7-278" fmla="*/ 0 h 9171709"/>
              <a:gd name="connsiteX0-279" fmla="*/ 865379 w 2297447"/>
              <a:gd name="connsiteY0-280" fmla="*/ 0 h 9171709"/>
              <a:gd name="connsiteX1-281" fmla="*/ 2297447 w 2297447"/>
              <a:gd name="connsiteY1-282" fmla="*/ 27709 h 9171709"/>
              <a:gd name="connsiteX2-283" fmla="*/ 2297447 w 2297447"/>
              <a:gd name="connsiteY2-284" fmla="*/ 9171709 h 9171709"/>
              <a:gd name="connsiteX3-285" fmla="*/ 1071739 w 2297447"/>
              <a:gd name="connsiteY3-286" fmla="*/ 9171709 h 9171709"/>
              <a:gd name="connsiteX4-287" fmla="*/ 828866 w 2297447"/>
              <a:gd name="connsiteY4-288" fmla="*/ 7744692 h 9171709"/>
              <a:gd name="connsiteX5-289" fmla="*/ 25301 w 2297447"/>
              <a:gd name="connsiteY5-290" fmla="*/ 4378036 h 9171709"/>
              <a:gd name="connsiteX6-291" fmla="*/ 316248 w 2297447"/>
              <a:gd name="connsiteY6-292" fmla="*/ 1357745 h 9171709"/>
              <a:gd name="connsiteX7-293" fmla="*/ 865379 w 2297447"/>
              <a:gd name="connsiteY7-294" fmla="*/ 0 h 9171709"/>
              <a:gd name="connsiteX0-295" fmla="*/ 863008 w 2295076"/>
              <a:gd name="connsiteY0-296" fmla="*/ 0 h 9171709"/>
              <a:gd name="connsiteX1-297" fmla="*/ 2295076 w 2295076"/>
              <a:gd name="connsiteY1-298" fmla="*/ 27709 h 9171709"/>
              <a:gd name="connsiteX2-299" fmla="*/ 2295076 w 2295076"/>
              <a:gd name="connsiteY2-300" fmla="*/ 9171709 h 9171709"/>
              <a:gd name="connsiteX3-301" fmla="*/ 1069368 w 2295076"/>
              <a:gd name="connsiteY3-302" fmla="*/ 9171709 h 9171709"/>
              <a:gd name="connsiteX4-303" fmla="*/ 826495 w 2295076"/>
              <a:gd name="connsiteY4-304" fmla="*/ 7744692 h 9171709"/>
              <a:gd name="connsiteX5-305" fmla="*/ 22930 w 2295076"/>
              <a:gd name="connsiteY5-306" fmla="*/ 4378036 h 9171709"/>
              <a:gd name="connsiteX6-307" fmla="*/ 355441 w 2295076"/>
              <a:gd name="connsiteY6-308" fmla="*/ 1385454 h 9171709"/>
              <a:gd name="connsiteX7-309" fmla="*/ 863008 w 2295076"/>
              <a:gd name="connsiteY7-310" fmla="*/ 0 h 9171709"/>
              <a:gd name="connsiteX0-311" fmla="*/ 868816 w 2300884"/>
              <a:gd name="connsiteY0-312" fmla="*/ 0 h 9171709"/>
              <a:gd name="connsiteX1-313" fmla="*/ 2300884 w 2300884"/>
              <a:gd name="connsiteY1-314" fmla="*/ 27709 h 9171709"/>
              <a:gd name="connsiteX2-315" fmla="*/ 2300884 w 2300884"/>
              <a:gd name="connsiteY2-316" fmla="*/ 9171709 h 9171709"/>
              <a:gd name="connsiteX3-317" fmla="*/ 1075176 w 2300884"/>
              <a:gd name="connsiteY3-318" fmla="*/ 9171709 h 9171709"/>
              <a:gd name="connsiteX4-319" fmla="*/ 832303 w 2300884"/>
              <a:gd name="connsiteY4-320" fmla="*/ 7744692 h 9171709"/>
              <a:gd name="connsiteX5-321" fmla="*/ 28738 w 2300884"/>
              <a:gd name="connsiteY5-322" fmla="*/ 4378036 h 9171709"/>
              <a:gd name="connsiteX6-323" fmla="*/ 361249 w 2300884"/>
              <a:gd name="connsiteY6-324" fmla="*/ 1385454 h 9171709"/>
              <a:gd name="connsiteX7-325" fmla="*/ 868816 w 2300884"/>
              <a:gd name="connsiteY7-326" fmla="*/ 0 h 91717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00884" h="9171709">
                <a:moveTo>
                  <a:pt x="868816" y="0"/>
                </a:moveTo>
                <a:lnTo>
                  <a:pt x="2300884" y="27709"/>
                </a:lnTo>
                <a:lnTo>
                  <a:pt x="2300884" y="9171709"/>
                </a:lnTo>
                <a:lnTo>
                  <a:pt x="1075176" y="9171709"/>
                </a:lnTo>
                <a:cubicBezTo>
                  <a:pt x="989740" y="8931564"/>
                  <a:pt x="1006709" y="8543638"/>
                  <a:pt x="832303" y="7744692"/>
                </a:cubicBezTo>
                <a:cubicBezTo>
                  <a:pt x="657897" y="6945747"/>
                  <a:pt x="144192" y="5407890"/>
                  <a:pt x="28738" y="4378036"/>
                </a:cubicBezTo>
                <a:cubicBezTo>
                  <a:pt x="-86716" y="3348182"/>
                  <a:pt x="170436" y="2041235"/>
                  <a:pt x="361249" y="1385454"/>
                </a:cubicBezTo>
                <a:cubicBezTo>
                  <a:pt x="552062" y="729673"/>
                  <a:pt x="674852" y="279399"/>
                  <a:pt x="868816" y="0"/>
                </a:cubicBezTo>
                <a:close/>
              </a:path>
            </a:pathLst>
          </a:custGeom>
          <a:gradFill>
            <a:gsLst>
              <a:gs pos="0">
                <a:srgbClr val="044886"/>
              </a:gs>
              <a:gs pos="91000">
                <a:srgbClr val="033461"/>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picture 108"/>
          <p:cNvPicPr>
            <a:picLocks noChangeAspect="1"/>
          </p:cNvPicPr>
          <p:nvPr/>
        </p:nvPicPr>
        <p:blipFill>
          <a:blip r:embed="rId8"/>
          <a:srcRect t="19109" b="22675"/>
          <a:stretch>
            <a:fillRect/>
          </a:stretch>
        </p:blipFill>
        <p:spPr>
          <a:xfrm rot="21600000">
            <a:off x="3863974" y="2250540"/>
            <a:ext cx="2994025" cy="5322829"/>
          </a:xfrm>
          <a:prstGeom prst="rect">
            <a:avLst/>
          </a:prstGeom>
          <a:noFill/>
          <a:effectLst>
            <a:outerShdw blurRad="127000" dist="101600" dir="8100000" algn="tr" rotWithShape="0">
              <a:srgbClr val="044886">
                <a:alpha val="15000"/>
              </a:srgbClr>
            </a:outerShdw>
          </a:effectLst>
        </p:spPr>
      </p:pic>
      <p:sp>
        <p:nvSpPr>
          <p:cNvPr id="103" name="textbox 138"/>
          <p:cNvSpPr/>
          <p:nvPr/>
        </p:nvSpPr>
        <p:spPr>
          <a:xfrm>
            <a:off x="342455" y="1229053"/>
            <a:ext cx="6202363" cy="541019"/>
          </a:xfrm>
          <a:prstGeom prst="rect">
            <a:avLst/>
          </a:prstGeom>
          <a:noFill/>
          <a:ln w="0" cap="flat">
            <a:noFill/>
            <a:prstDash val="solid"/>
            <a:miter lim="0"/>
          </a:ln>
        </p:spPr>
        <p:txBody>
          <a:bodyPr vert="horz" wrap="square" lIns="0" tIns="0" rIns="0" bIns="0"/>
          <a:lstStyle/>
          <a:p>
            <a:pPr rtl="0" eaLnBrk="0">
              <a:lnSpc>
                <a:spcPct val="79000"/>
              </a:lnSpc>
            </a:pPr>
            <a:endParaRPr sz="100" dirty="0">
              <a:latin typeface="OPPOSans H" panose="00020600040101010101" charset="-122"/>
              <a:ea typeface="OPPOSans H" panose="00020600040101010101" charset="-122"/>
              <a:cs typeface="Arial" panose="020B0604020202020204"/>
              <a:sym typeface="OPPOSans H" panose="00020600040101010101" charset="-122"/>
            </a:endParaRPr>
          </a:p>
          <a:p>
            <a:pPr rtl="0" eaLnBrk="0">
              <a:lnSpc>
                <a:spcPct val="77000"/>
              </a:lnSpc>
            </a:pPr>
            <a:r>
              <a:rPr sz="4400" kern="0" spc="-4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ADVANTAGE</a:t>
            </a:r>
            <a:r>
              <a:rPr sz="4400" kern="0" spc="-40" dirty="0">
                <a:latin typeface="OPPOSans H" panose="00020600040101010101" charset="-122"/>
                <a:ea typeface="OPPOSans H" panose="00020600040101010101" charset="-122"/>
                <a:cs typeface="Arial" panose="020B0604020202020204"/>
                <a:sym typeface="OPPOSans H" panose="00020600040101010101" charset="-122"/>
              </a:rPr>
              <a:t> </a:t>
            </a:r>
            <a:r>
              <a:rPr sz="4400" kern="0" spc="-40" dirty="0">
                <a:ln w="19050">
                  <a:solidFill>
                    <a:schemeClr val="bg1"/>
                  </a:solidFill>
                </a:ln>
                <a:solidFill>
                  <a:srgbClr val="ED1B24">
                    <a:alpha val="100000"/>
                  </a:srgbClr>
                </a:solidFill>
                <a:latin typeface="OPPOSans H" panose="00020600040101010101" charset="-122"/>
                <a:ea typeface="OPPOSans H" panose="00020600040101010101" charset="-122"/>
                <a:cs typeface="Arial" panose="020B0604020202020204"/>
                <a:sym typeface="OPPOSans H" panose="00020600040101010101" charset="-122"/>
              </a:rPr>
              <a:t>ONE</a:t>
            </a:r>
            <a:endParaRPr sz="4400" dirty="0">
              <a:ln w="19050">
                <a:solidFill>
                  <a:schemeClr val="bg1"/>
                </a:solidFill>
              </a:ln>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9" name="六边形 1"/>
          <p:cNvSpPr/>
          <p:nvPr/>
        </p:nvSpPr>
        <p:spPr>
          <a:xfrm>
            <a:off x="3839874" y="3168740"/>
            <a:ext cx="2451972" cy="2806518"/>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6" name="六边形 1"/>
          <p:cNvSpPr/>
          <p:nvPr/>
        </p:nvSpPr>
        <p:spPr>
          <a:xfrm>
            <a:off x="1357249" y="3664000"/>
            <a:ext cx="4165600" cy="4767930"/>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gs>
              <a:gs pos="100000">
                <a:srgbClr val="044886"/>
              </a:gs>
            </a:gsLst>
            <a:lin ang="10800000" scaled="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0" name="textbox 138"/>
          <p:cNvSpPr/>
          <p:nvPr/>
        </p:nvSpPr>
        <p:spPr>
          <a:xfrm>
            <a:off x="342455" y="1310022"/>
            <a:ext cx="6202363" cy="541019"/>
          </a:xfrm>
          <a:prstGeom prst="rect">
            <a:avLst/>
          </a:prstGeom>
          <a:noFill/>
          <a:ln w="0" cap="flat">
            <a:noFill/>
            <a:prstDash val="solid"/>
            <a:miter lim="0"/>
          </a:ln>
        </p:spPr>
        <p:txBody>
          <a:bodyPr vert="horz" wrap="square" lIns="0" tIns="0" rIns="0" bIns="0"/>
          <a:lstStyle/>
          <a:p>
            <a:pPr algn="ctr" rtl="0" eaLnBrk="0">
              <a:lnSpc>
                <a:spcPct val="79000"/>
              </a:lnSpc>
            </a:pPr>
            <a:endParaRPr sz="100" dirty="0">
              <a:latin typeface="OPPOSans H" panose="00020600040101010101" charset="-122"/>
              <a:ea typeface="OPPOSans H" panose="00020600040101010101" charset="-122"/>
              <a:cs typeface="Arial" panose="020B0604020202020204"/>
              <a:sym typeface="OPPOSans H" panose="00020600040101010101" charset="-122"/>
            </a:endParaRPr>
          </a:p>
          <a:p>
            <a:pPr algn="ctr" rtl="0" eaLnBrk="0">
              <a:lnSpc>
                <a:spcPct val="77000"/>
              </a:lnSpc>
            </a:pPr>
            <a:r>
              <a:rPr sz="4400" kern="0" spc="-4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ADVANTAGE</a:t>
            </a:r>
            <a:r>
              <a:rPr sz="4400" kern="0" spc="-40" dirty="0">
                <a:latin typeface="OPPOSans H" panose="00020600040101010101" charset="-122"/>
                <a:ea typeface="OPPOSans H" panose="00020600040101010101" charset="-122"/>
                <a:cs typeface="Arial" panose="020B0604020202020204"/>
                <a:sym typeface="OPPOSans H" panose="00020600040101010101" charset="-122"/>
              </a:rPr>
              <a:t> </a:t>
            </a:r>
            <a:r>
              <a:rPr sz="4400" kern="0" spc="-40" dirty="0">
                <a:solidFill>
                  <a:srgbClr val="ED1B24">
                    <a:alpha val="100000"/>
                  </a:srgbClr>
                </a:solidFill>
                <a:latin typeface="OPPOSans H" panose="00020600040101010101" charset="-122"/>
                <a:ea typeface="OPPOSans H" panose="00020600040101010101" charset="-122"/>
                <a:cs typeface="Arial" panose="020B0604020202020204"/>
                <a:sym typeface="OPPOSans H" panose="00020600040101010101" charset="-122"/>
              </a:rPr>
              <a:t>ONE</a:t>
            </a:r>
            <a:endParaRPr sz="4400" dirty="0">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11" name="picture 136"/>
          <p:cNvPicPr>
            <a:picLocks noChangeAspect="1"/>
          </p:cNvPicPr>
          <p:nvPr/>
        </p:nvPicPr>
        <p:blipFill>
          <a:blip r:embed="rId4">
            <a:duotone>
              <a:prstClr val="black"/>
              <a:schemeClr val="accent5">
                <a:tint val="45000"/>
                <a:satMod val="400000"/>
              </a:schemeClr>
            </a:duotone>
          </a:blip>
          <a:srcRect r="83642"/>
          <a:stretch>
            <a:fillRect/>
          </a:stretch>
        </p:blipFill>
        <p:spPr>
          <a:xfrm rot="21600000">
            <a:off x="342455" y="2175033"/>
            <a:ext cx="965200" cy="6046899"/>
          </a:xfrm>
          <a:prstGeom prst="rect">
            <a:avLst/>
          </a:prstGeom>
        </p:spPr>
      </p:pic>
      <p:sp>
        <p:nvSpPr>
          <p:cNvPr id="12" name="六边形 1"/>
          <p:cNvSpPr/>
          <p:nvPr/>
        </p:nvSpPr>
        <p:spPr>
          <a:xfrm>
            <a:off x="1357249" y="3664000"/>
            <a:ext cx="4165600" cy="4767930"/>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blipFill>
            <a:blip r:embed="rId5">
              <a:alphaModFix amt="5000"/>
            </a:blip>
            <a:stretch>
              <a:fillRect/>
            </a:stretch>
          </a:blip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pic>
        <p:nvPicPr>
          <p:cNvPr id="4" name="picture 136"/>
          <p:cNvPicPr>
            <a:picLocks noChangeAspect="1"/>
          </p:cNvPicPr>
          <p:nvPr/>
        </p:nvPicPr>
        <p:blipFill>
          <a:blip r:embed="rId6"/>
          <a:stretch>
            <a:fillRect/>
          </a:stretch>
        </p:blipFill>
        <p:spPr>
          <a:xfrm rot="21600000">
            <a:off x="597342" y="2231997"/>
            <a:ext cx="5900420" cy="6049645"/>
          </a:xfrm>
          <a:prstGeom prst="rect">
            <a:avLst/>
          </a:prstGeom>
          <a:noFill/>
          <a:effectLst>
            <a:outerShdw blurRad="127000" dist="101600" dir="8100000" algn="tr" rotWithShape="0">
              <a:srgbClr val="044886">
                <a:alpha val="1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15" name="矩形: 圆角 14"/>
          <p:cNvSpPr/>
          <p:nvPr/>
        </p:nvSpPr>
        <p:spPr>
          <a:xfrm>
            <a:off x="353567" y="2076373"/>
            <a:ext cx="6150194" cy="1228894"/>
          </a:xfrm>
          <a:prstGeom prst="roundRect">
            <a:avLst>
              <a:gd name="adj" fmla="val 4274"/>
            </a:avLst>
          </a:prstGeom>
          <a:gradFill>
            <a:gsLst>
              <a:gs pos="18000">
                <a:schemeClr val="bg1"/>
              </a:gs>
              <a:gs pos="86000">
                <a:schemeClr val="bg1">
                  <a:alpha val="0"/>
                </a:schemeClr>
              </a:gs>
            </a:gsLst>
            <a:lin ang="5400000" scaled="0"/>
          </a:gradFill>
          <a:ln w="19050">
            <a:gradFill>
              <a:gsLst>
                <a:gs pos="0">
                  <a:schemeClr val="bg1"/>
                </a:gs>
                <a:gs pos="67000">
                  <a:schemeClr val="bg1">
                    <a:alpha val="0"/>
                  </a:schemeClr>
                </a:gs>
              </a:gsLst>
              <a:lin ang="5400000" scaled="0"/>
            </a:gradFill>
          </a:ln>
          <a:effectLst>
            <a:outerShdw blurRad="304800" dist="38100" dir="16200000" rotWithShape="0">
              <a:schemeClr val="accent1">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SC" panose="00000500000000000000" charset="-122"/>
              <a:ea typeface="HarmonyOS Sans SC" panose="00000500000000000000" charset="-122"/>
              <a:cs typeface="+mn-cs"/>
            </a:endParaRPr>
          </a:p>
        </p:txBody>
      </p:sp>
      <p:sp>
        <p:nvSpPr>
          <p:cNvPr id="16" name="文本框 15"/>
          <p:cNvSpPr txBox="1"/>
          <p:nvPr/>
        </p:nvSpPr>
        <p:spPr>
          <a:xfrm>
            <a:off x="603914" y="2232491"/>
            <a:ext cx="5679443" cy="975995"/>
          </a:xfrm>
          <a:prstGeom prst="rect">
            <a:avLst/>
          </a:prstGeom>
          <a:noFill/>
        </p:spPr>
        <p:txBody>
          <a:bodyPr wrap="square">
            <a:spAutoFit/>
          </a:bodyPr>
          <a:lstStyle/>
          <a:p>
            <a:pPr marL="15240" algn="ctr" rtl="0" eaLnBrk="0">
              <a:lnSpc>
                <a:spcPct val="120000"/>
              </a:lnSpc>
              <a:spcBef>
                <a:spcPts val="425"/>
              </a:spcBef>
              <a:buClr>
                <a:srgbClr val="FF0000"/>
              </a:buClr>
            </a:pPr>
            <a:r>
              <a:rPr lang="en-US" altLang="zh-CN" sz="1200" kern="0" spc="0" dirty="0">
                <a:latin typeface="OPPOSans H" panose="00020600040101010101" charset="-122"/>
                <a:ea typeface="OPPOSans H" panose="00020600040101010101" charset="-122"/>
                <a:cs typeface="Arial" panose="020B0604020202020204"/>
                <a:sym typeface="OPPOSans H" panose="00020600040101010101" charset="-122"/>
              </a:rPr>
              <a:t>The DSJ exchange platform has an Australian license and is directly regulated by the Australian government. It can provide experiential financial services on a global scale and protect the financial security of every investor in accordance with the law. </a:t>
            </a:r>
            <a:endParaRPr lang="en-US" altLang="zh-CN" sz="1200" kern="0" spc="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22" name="矩形 21"/>
          <p:cNvSpPr/>
          <p:nvPr/>
        </p:nvSpPr>
        <p:spPr>
          <a:xfrm>
            <a:off x="353567" y="3561547"/>
            <a:ext cx="3873527" cy="1484276"/>
          </a:xfrm>
          <a:prstGeom prst="rect">
            <a:avLst/>
          </a:prstGeom>
          <a:gradFill flip="none" rotWithShape="1">
            <a:gsLst>
              <a:gs pos="0">
                <a:srgbClr val="033461"/>
              </a:gs>
              <a:gs pos="75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OPPOSans R" panose="00020600040101010101" charset="-122"/>
              <a:ea typeface="OPPOSans R" panose="00020600040101010101" charset="-122"/>
            </a:endParaRPr>
          </a:p>
        </p:txBody>
      </p:sp>
      <p:sp>
        <p:nvSpPr>
          <p:cNvPr id="24" name="textbox 166"/>
          <p:cNvSpPr/>
          <p:nvPr/>
        </p:nvSpPr>
        <p:spPr>
          <a:xfrm>
            <a:off x="512010" y="3725439"/>
            <a:ext cx="3553093" cy="441960"/>
          </a:xfrm>
          <a:prstGeom prst="rect">
            <a:avLst/>
          </a:prstGeom>
          <a:noFill/>
          <a:ln w="0" cap="flat">
            <a:noFill/>
            <a:prstDash val="solid"/>
            <a:miter lim="0"/>
          </a:ln>
        </p:spPr>
        <p:txBody>
          <a:bodyPr vert="horz" wrap="square" lIns="0" tIns="0" rIns="0" bIns="0">
            <a:spAutoFit/>
          </a:bodyPr>
          <a:lstStyle/>
          <a:p>
            <a:pPr algn="l" rtl="0" eaLnBrk="0">
              <a:lnSpc>
                <a:spcPct val="120000"/>
              </a:lnSpc>
              <a:tabLst>
                <a:tab pos="104775" algn="l"/>
                <a:tab pos="374015" algn="l"/>
              </a:tabLst>
            </a:pPr>
            <a:r>
              <a:rPr lang="en-US" altLang="zh-CN" sz="1200" b="1" dirty="0">
                <a:solidFill>
                  <a:schemeClr val="bg1">
                    <a:lumMod val="95000"/>
                  </a:schemeClr>
                </a:solidFill>
                <a:latin typeface="OPPOSans R" panose="00020600040101010101" charset="-122"/>
                <a:ea typeface="OPPOSans R" panose="00020600040101010101" charset="-122"/>
                <a:cs typeface="Arial" panose="020B0604020202020204"/>
                <a:sym typeface="OPPOSans R" panose="00020600040101010101" charset="-122"/>
              </a:rPr>
              <a:t>Every user's funds on the DSJ exchange are protected at the highest level of security.</a:t>
            </a:r>
            <a:endParaRPr lang="en-US" altLang="zh-CN" sz="1200" b="1" dirty="0">
              <a:solidFill>
                <a:schemeClr val="bg1">
                  <a:lumMod val="95000"/>
                </a:schemeClr>
              </a:solidFill>
              <a:latin typeface="OPPOSans R" panose="00020600040101010101" charset="-122"/>
              <a:ea typeface="OPPOSans R" panose="00020600040101010101" charset="-122"/>
              <a:cs typeface="Arial" panose="020B0604020202020204"/>
              <a:sym typeface="OPPOSans R" panose="00020600040101010101" charset="-122"/>
            </a:endParaRPr>
          </a:p>
        </p:txBody>
      </p:sp>
      <p:sp>
        <p:nvSpPr>
          <p:cNvPr id="25" name="textbox 166"/>
          <p:cNvSpPr/>
          <p:nvPr/>
        </p:nvSpPr>
        <p:spPr>
          <a:xfrm>
            <a:off x="512011" y="4498624"/>
            <a:ext cx="3115818" cy="378437"/>
          </a:xfrm>
          <a:prstGeom prst="rect">
            <a:avLst/>
          </a:prstGeom>
          <a:noFill/>
          <a:ln w="0" cap="flat">
            <a:noFill/>
            <a:prstDash val="solid"/>
            <a:miter lim="0"/>
          </a:ln>
        </p:spPr>
        <p:txBody>
          <a:bodyPr vert="horz" wrap="square" lIns="0" tIns="0" rIns="0" bIns="0">
            <a:spAutoFit/>
          </a:bodyPr>
          <a:lstStyle/>
          <a:p>
            <a:pPr algn="l" rtl="0" eaLnBrk="0">
              <a:lnSpc>
                <a:spcPct val="120000"/>
              </a:lnSpc>
              <a:tabLst>
                <a:tab pos="104775" algn="l"/>
                <a:tab pos="374015" algn="l"/>
              </a:tabLst>
            </a:pP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We</a:t>
            </a:r>
            <a:r>
              <a:rPr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not</a:t>
            </a:r>
            <a:r>
              <a:rPr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only</a:t>
            </a:r>
            <a:r>
              <a:rPr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trade</a:t>
            </a:r>
            <a:r>
              <a:rPr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under  legitimat</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e regulations but also ensure there are no inaccessible</a:t>
            </a:r>
            <a:r>
              <a:rPr sz="1050" kern="0" spc="-3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funds.</a:t>
            </a:r>
            <a:endParaRPr sz="10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endParaRPr>
          </a:p>
        </p:txBody>
      </p:sp>
      <p:pic>
        <p:nvPicPr>
          <p:cNvPr id="19" name="picture 160"/>
          <p:cNvPicPr>
            <a:picLocks noChangeAspect="1"/>
          </p:cNvPicPr>
          <p:nvPr/>
        </p:nvPicPr>
        <p:blipFill>
          <a:blip r:embed="rId4"/>
          <a:stretch>
            <a:fillRect/>
          </a:stretch>
        </p:blipFill>
        <p:spPr>
          <a:xfrm rot="21600000">
            <a:off x="3776617" y="4011389"/>
            <a:ext cx="2727143" cy="2365055"/>
          </a:xfrm>
          <a:prstGeom prst="rect">
            <a:avLst/>
          </a:prstGeom>
          <a:noFill/>
          <a:effectLst>
            <a:outerShdw blurRad="127000" dist="101600" dir="8100000" algn="tr" rotWithShape="0">
              <a:srgbClr val="044886">
                <a:alpha val="15000"/>
              </a:srgbClr>
            </a:outerShdw>
          </a:effectLst>
        </p:spPr>
      </p:pic>
      <p:sp>
        <p:nvSpPr>
          <p:cNvPr id="26" name="矩形 25"/>
          <p:cNvSpPr/>
          <p:nvPr/>
        </p:nvSpPr>
        <p:spPr>
          <a:xfrm>
            <a:off x="2680378" y="6646678"/>
            <a:ext cx="3873527" cy="1484276"/>
          </a:xfrm>
          <a:prstGeom prst="rect">
            <a:avLst/>
          </a:pr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pic>
        <p:nvPicPr>
          <p:cNvPr id="18" name="picture 156"/>
          <p:cNvPicPr>
            <a:picLocks noChangeAspect="1"/>
          </p:cNvPicPr>
          <p:nvPr/>
        </p:nvPicPr>
        <p:blipFill>
          <a:blip r:embed="rId5"/>
          <a:stretch>
            <a:fillRect/>
          </a:stretch>
        </p:blipFill>
        <p:spPr>
          <a:xfrm rot="21600000">
            <a:off x="333375" y="5351734"/>
            <a:ext cx="3095625" cy="3016601"/>
          </a:xfrm>
          <a:prstGeom prst="rect">
            <a:avLst/>
          </a:prstGeom>
          <a:noFill/>
          <a:effectLst>
            <a:outerShdw blurRad="127000" dist="101600" dir="8100000" algn="tr" rotWithShape="0">
              <a:srgbClr val="044886">
                <a:alpha val="15000"/>
              </a:srgbClr>
            </a:outerShdw>
          </a:effectLst>
        </p:spPr>
      </p:pic>
      <p:sp>
        <p:nvSpPr>
          <p:cNvPr id="30" name="textbox 168"/>
          <p:cNvSpPr/>
          <p:nvPr/>
        </p:nvSpPr>
        <p:spPr>
          <a:xfrm>
            <a:off x="3608549" y="6843584"/>
            <a:ext cx="2945356" cy="184538"/>
          </a:xfrm>
          <a:prstGeom prst="rect">
            <a:avLst/>
          </a:prstGeom>
          <a:noFill/>
          <a:ln w="0" cap="flat">
            <a:noFill/>
            <a:prstDash val="solid"/>
            <a:miter lim="0"/>
          </a:ln>
        </p:spPr>
        <p:txBody>
          <a:bodyPr vert="horz" wrap="square" lIns="0" tIns="0" rIns="0" bIns="0">
            <a:spAutoFit/>
          </a:bodyPr>
          <a:lstStyle/>
          <a:p>
            <a:pPr marL="13970" algn="l" rtl="0" eaLnBrk="0">
              <a:lnSpc>
                <a:spcPct val="120000"/>
              </a:lnSpc>
            </a:pP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This</a:t>
            </a:r>
            <a:r>
              <a:rPr lang="en-US"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guarantees</a:t>
            </a:r>
            <a:r>
              <a:rPr lang="en-US"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that</a:t>
            </a:r>
            <a:r>
              <a:rPr lang="en-US" sz="1050" kern="0" spc="-5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everyone</a:t>
            </a:r>
            <a:r>
              <a:rPr lang="en-US"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can</a:t>
            </a:r>
            <a:endParaRPr lang="en-US" sz="120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endParaRPr>
          </a:p>
        </p:txBody>
      </p:sp>
      <p:sp>
        <p:nvSpPr>
          <p:cNvPr id="31" name="textbox 168"/>
          <p:cNvSpPr/>
          <p:nvPr/>
        </p:nvSpPr>
        <p:spPr>
          <a:xfrm>
            <a:off x="3608549" y="7028123"/>
            <a:ext cx="2945356" cy="184538"/>
          </a:xfrm>
          <a:prstGeom prst="rect">
            <a:avLst/>
          </a:prstGeom>
          <a:noFill/>
          <a:ln w="0" cap="flat">
            <a:noFill/>
            <a:prstDash val="solid"/>
            <a:miter lim="0"/>
          </a:ln>
        </p:spPr>
        <p:txBody>
          <a:bodyPr vert="horz" wrap="square" lIns="0" tIns="0" rIns="0" bIns="0">
            <a:spAutoFit/>
          </a:bodyPr>
          <a:lstStyle/>
          <a:p>
            <a:pPr marL="19050" algn="l" rtl="0" eaLnBrk="0">
              <a:lnSpc>
                <a:spcPct val="120000"/>
              </a:lnSpc>
              <a:spcBef>
                <a:spcPts val="345"/>
              </a:spcBef>
            </a:pP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legally</a:t>
            </a:r>
            <a:r>
              <a:rPr lang="en-US"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and compliantly</a:t>
            </a:r>
            <a:r>
              <a:rPr lang="en-US"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earn mo</a:t>
            </a:r>
            <a:r>
              <a:rPr lang="en-US" sz="1050" kern="0" spc="-1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ney</a:t>
            </a:r>
            <a:endParaRPr lang="en-US" sz="120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endParaRPr>
          </a:p>
        </p:txBody>
      </p:sp>
      <p:sp>
        <p:nvSpPr>
          <p:cNvPr id="32" name="textbox 168"/>
          <p:cNvSpPr/>
          <p:nvPr/>
        </p:nvSpPr>
        <p:spPr>
          <a:xfrm>
            <a:off x="3608549" y="7212661"/>
            <a:ext cx="2945356" cy="184538"/>
          </a:xfrm>
          <a:prstGeom prst="rect">
            <a:avLst/>
          </a:prstGeom>
          <a:noFill/>
          <a:ln w="0" cap="flat">
            <a:noFill/>
            <a:prstDash val="solid"/>
            <a:miter lim="0"/>
          </a:ln>
        </p:spPr>
        <p:txBody>
          <a:bodyPr vert="horz" wrap="square" lIns="0" tIns="0" rIns="0" bIns="0">
            <a:spAutoFit/>
          </a:bodyPr>
          <a:lstStyle/>
          <a:p>
            <a:pPr marL="19050" indent="-6350" algn="l" rtl="0" eaLnBrk="0">
              <a:lnSpc>
                <a:spcPct val="120000"/>
              </a:lnSpc>
              <a:spcBef>
                <a:spcPts val="205"/>
              </a:spcBef>
            </a:pP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through</a:t>
            </a:r>
            <a:r>
              <a:rPr lang="en-US" sz="1050" kern="0" spc="-7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this</a:t>
            </a:r>
            <a:r>
              <a:rPr lang="en-US"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r>
              <a:rPr lang="en-US" sz="1050" kern="0" spc="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project</a:t>
            </a:r>
            <a:r>
              <a:rPr lang="en-US" sz="1050" kern="0" spc="4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a:t>
            </a:r>
            <a:r>
              <a:rPr lang="en-US" sz="1050" kern="0" spc="-60" dirty="0">
                <a:solidFill>
                  <a:schemeClr val="bg1"/>
                </a:solidFill>
                <a:latin typeface="OPPOSans R" panose="00020600040101010101" charset="-122"/>
                <a:ea typeface="OPPOSans R" panose="00020600040101010101" charset="-122"/>
                <a:cs typeface="Arial" panose="020B0604020202020204"/>
                <a:sym typeface="OPPOSans R" panose="00020600040101010101" charset="-122"/>
              </a:rPr>
              <a:t> </a:t>
            </a:r>
            <a:endParaRPr lang="en-US" sz="120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endParaRPr>
          </a:p>
        </p:txBody>
      </p:sp>
      <p:sp>
        <p:nvSpPr>
          <p:cNvPr id="35" name="textbox 168"/>
          <p:cNvSpPr/>
          <p:nvPr/>
        </p:nvSpPr>
        <p:spPr>
          <a:xfrm>
            <a:off x="3608549" y="7509414"/>
            <a:ext cx="2945356" cy="432491"/>
          </a:xfrm>
          <a:prstGeom prst="rect">
            <a:avLst/>
          </a:prstGeom>
          <a:noFill/>
          <a:ln w="0" cap="flat">
            <a:noFill/>
            <a:prstDash val="solid"/>
            <a:miter lim="0"/>
          </a:ln>
        </p:spPr>
        <p:txBody>
          <a:bodyPr vert="horz" wrap="square" lIns="0" tIns="0" rIns="0" bIns="0">
            <a:spAutoFit/>
          </a:bodyPr>
          <a:lstStyle/>
          <a:p>
            <a:pPr marL="19050" indent="-6350" algn="l" rtl="0" eaLnBrk="0">
              <a:lnSpc>
                <a:spcPct val="120000"/>
              </a:lnSpc>
              <a:spcBef>
                <a:spcPts val="205"/>
              </a:spcBef>
            </a:pPr>
            <a:r>
              <a:rPr lang="en-US" sz="1200" kern="0" spc="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ensuring</a:t>
            </a:r>
            <a:r>
              <a:rPr lang="en-US" sz="1200" kern="0" spc="4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 </a:t>
            </a:r>
            <a:r>
              <a:rPr lang="en-US" sz="1200" kern="0" spc="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peace</a:t>
            </a:r>
            <a:r>
              <a:rPr lang="en-US" sz="1200" kern="0" spc="-5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 </a:t>
            </a:r>
            <a:r>
              <a:rPr lang="en-US" sz="1200" kern="0" spc="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of  </a:t>
            </a:r>
            <a:r>
              <a:rPr lang="en-US" sz="1200" kern="0" spc="1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mind</a:t>
            </a:r>
            <a:r>
              <a:rPr lang="en-US" sz="1200" kern="0" spc="-3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 </a:t>
            </a:r>
            <a:r>
              <a:rPr lang="en-US" sz="1200" kern="0" spc="1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rPr>
              <a:t>for all participants!</a:t>
            </a:r>
            <a:endParaRPr lang="en-US" sz="1200" dirty="0">
              <a:solidFill>
                <a:schemeClr val="bg1"/>
              </a:solidFill>
              <a:latin typeface="OPPOSans H" panose="00020600040101010101" charset="-122"/>
              <a:ea typeface="OPPOSans H" panose="00020600040101010101" charset="-122"/>
              <a:cs typeface="Arial" panose="020B0604020202020204"/>
              <a:sym typeface="OPPOSans R" panose="00020600040101010101" charset="-122"/>
            </a:endParaRPr>
          </a:p>
        </p:txBody>
      </p:sp>
      <p:sp>
        <p:nvSpPr>
          <p:cNvPr id="36" name="textbox 138"/>
          <p:cNvSpPr/>
          <p:nvPr/>
        </p:nvSpPr>
        <p:spPr>
          <a:xfrm>
            <a:off x="342455" y="1165957"/>
            <a:ext cx="6202363" cy="541019"/>
          </a:xfrm>
          <a:prstGeom prst="rect">
            <a:avLst/>
          </a:prstGeom>
          <a:noFill/>
          <a:ln w="0" cap="flat">
            <a:noFill/>
            <a:prstDash val="solid"/>
            <a:miter lim="0"/>
          </a:ln>
        </p:spPr>
        <p:txBody>
          <a:bodyPr vert="horz" wrap="square" lIns="0" tIns="0" rIns="0" bIns="0"/>
          <a:lstStyle/>
          <a:p>
            <a:pPr algn="ctr" rtl="0" eaLnBrk="0">
              <a:lnSpc>
                <a:spcPct val="79000"/>
              </a:lnSpc>
            </a:pPr>
            <a:endParaRPr sz="100" dirty="0">
              <a:latin typeface="OPPOSans H" panose="00020600040101010101" charset="-122"/>
              <a:ea typeface="OPPOSans H" panose="00020600040101010101" charset="-122"/>
              <a:cs typeface="Arial" panose="020B0604020202020204"/>
              <a:sym typeface="OPPOSans H" panose="00020600040101010101" charset="-122"/>
            </a:endParaRPr>
          </a:p>
          <a:p>
            <a:pPr algn="ctr" rtl="0" eaLnBrk="0">
              <a:lnSpc>
                <a:spcPct val="77000"/>
              </a:lnSpc>
            </a:pPr>
            <a:r>
              <a:rPr sz="4400" kern="0" spc="-4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ADVANTAGE</a:t>
            </a:r>
            <a:r>
              <a:rPr sz="4400" kern="0" spc="-40" dirty="0">
                <a:latin typeface="OPPOSans H" panose="00020600040101010101" charset="-122"/>
                <a:ea typeface="OPPOSans H" panose="00020600040101010101" charset="-122"/>
                <a:cs typeface="Arial" panose="020B0604020202020204"/>
                <a:sym typeface="OPPOSans H" panose="00020600040101010101" charset="-122"/>
              </a:rPr>
              <a:t> </a:t>
            </a:r>
            <a:r>
              <a:rPr lang="en-US" sz="4400" kern="0" spc="-40" dirty="0">
                <a:solidFill>
                  <a:srgbClr val="ED1B24">
                    <a:alpha val="100000"/>
                  </a:srgbClr>
                </a:solidFill>
                <a:latin typeface="OPPOSans H" panose="00020600040101010101" charset="-122"/>
                <a:ea typeface="OPPOSans H" panose="00020600040101010101" charset="-122"/>
                <a:cs typeface="Arial" panose="020B0604020202020204"/>
                <a:sym typeface="OPPOSans H" panose="00020600040101010101" charset="-122"/>
              </a:rPr>
              <a:t>TWO</a:t>
            </a:r>
            <a:endParaRPr sz="4400" dirty="0">
              <a:latin typeface="OPPOSans H" panose="00020600040101010101" charset="-122"/>
              <a:ea typeface="OPPOSans H" panose="00020600040101010101" charset="-122"/>
              <a:cs typeface="Arial" panose="020B0604020202020204"/>
              <a:sym typeface="OPPOSans H"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5" name="矩形 4"/>
          <p:cNvSpPr/>
          <p:nvPr/>
        </p:nvSpPr>
        <p:spPr>
          <a:xfrm>
            <a:off x="333708" y="970439"/>
            <a:ext cx="6196474" cy="3533732"/>
          </a:xfrm>
          <a:prstGeom prst="rect">
            <a:avLst/>
          </a:prstGeom>
          <a:gradFill flip="none" rotWithShape="1">
            <a:gsLst>
              <a:gs pos="0">
                <a:srgbClr val="033461"/>
              </a:gs>
              <a:gs pos="75000">
                <a:srgbClr val="044886"/>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OPPOSans R" panose="00020600040101010101" charset="-122"/>
              <a:ea typeface="OPPOSans R" panose="00020600040101010101" charset="-122"/>
            </a:endParaRPr>
          </a:p>
        </p:txBody>
      </p:sp>
      <p:pic>
        <p:nvPicPr>
          <p:cNvPr id="4" name="http://photo-static-api.fotomore.com/creative/vcg/400/new/VCG41N1362642254.jpg?uid=386&amp;timestamp=1742881619&amp;sign=3fda0af427dc997988c5c52f6e8efa00" descr="templates\picture_hover\&amp;pky380_sjzg_VCG41N1362642254&amp;"/>
          <p:cNvPicPr>
            <a:picLocks noChangeAspect="1"/>
          </p:cNvPicPr>
          <p:nvPr/>
        </p:nvPicPr>
        <p:blipFill>
          <a:blip r:embed="rId4">
            <a:alphaModFix amt="20000"/>
          </a:blip>
          <a:srcRect b="14437"/>
          <a:stretch>
            <a:fillRect/>
          </a:stretch>
        </p:blipFill>
        <p:spPr>
          <a:xfrm>
            <a:off x="333708" y="970439"/>
            <a:ext cx="6196474" cy="3533732"/>
          </a:xfrm>
          <a:prstGeom prst="rect">
            <a:avLst/>
          </a:prstGeom>
        </p:spPr>
      </p:pic>
      <p:sp>
        <p:nvSpPr>
          <p:cNvPr id="36" name="textbox 138"/>
          <p:cNvSpPr/>
          <p:nvPr/>
        </p:nvSpPr>
        <p:spPr>
          <a:xfrm>
            <a:off x="353568" y="7936101"/>
            <a:ext cx="6202363" cy="541019"/>
          </a:xfrm>
          <a:prstGeom prst="rect">
            <a:avLst/>
          </a:prstGeom>
          <a:noFill/>
          <a:ln w="0" cap="flat">
            <a:noFill/>
            <a:prstDash val="solid"/>
            <a:miter lim="0"/>
          </a:ln>
        </p:spPr>
        <p:txBody>
          <a:bodyPr vert="horz" wrap="square" lIns="0" tIns="0" rIns="0" bIns="0"/>
          <a:lstStyle/>
          <a:p>
            <a:pPr marL="0" marR="0" lvl="0" indent="0" algn="ctr" defTabSz="914400" rtl="0" eaLnBrk="0" fontAlgn="auto" latinLnBrk="0" hangingPunct="1">
              <a:lnSpc>
                <a:spcPct val="79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a:p>
            <a:pPr marL="0" marR="0" lvl="0" indent="0" algn="ctr" defTabSz="914400" rtl="0" eaLnBrk="0" fontAlgn="auto" latinLnBrk="0" hangingPunct="1">
              <a:lnSpc>
                <a:spcPct val="77000"/>
              </a:lnSpc>
              <a:spcBef>
                <a:spcPts val="0"/>
              </a:spcBef>
              <a:spcAft>
                <a:spcPts val="0"/>
              </a:spcAft>
              <a:buClrTx/>
              <a:buSzTx/>
              <a:buFontTx/>
              <a:buNone/>
              <a:defRPr/>
            </a:pPr>
            <a:r>
              <a:rPr kumimoji="0" sz="4400" b="0" i="0" u="none" strike="noStrike" kern="0" cap="none" spc="-40" normalizeH="0" baseline="0" noProof="0" dirty="0">
                <a:ln>
                  <a:noFill/>
                </a:ln>
                <a:solidFill>
                  <a:srgbClr val="033461"/>
                </a:solidFill>
                <a:effectLst/>
                <a:uLnTx/>
                <a:uFillTx/>
                <a:latin typeface="OPPOSans H" panose="00020600040101010101" charset="-122"/>
                <a:ea typeface="OPPOSans H" panose="00020600040101010101" charset="-122"/>
                <a:cs typeface="Arial" panose="020B0604020202020204"/>
                <a:sym typeface="OPPOSans H" panose="00020600040101010101" charset="-122"/>
              </a:rPr>
              <a:t>ADVANTAGE</a:t>
            </a:r>
            <a:r>
              <a:rPr kumimoji="0" sz="4400" b="0" i="0" u="none" strike="noStrike" kern="0" cap="none" spc="-4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rPr>
              <a:t> </a:t>
            </a:r>
            <a:r>
              <a:rPr kumimoji="0" lang="en-US" sz="4400" b="0" i="0" u="none" strike="noStrike" kern="0" cap="none" spc="-40" normalizeH="0" baseline="0" noProof="0" dirty="0">
                <a:ln>
                  <a:noFill/>
                </a:ln>
                <a:solidFill>
                  <a:srgbClr val="ED1B24">
                    <a:alpha val="100000"/>
                  </a:srgbClr>
                </a:solidFill>
                <a:effectLst/>
                <a:uLnTx/>
                <a:uFillTx/>
                <a:latin typeface="OPPOSans H" panose="00020600040101010101" charset="-122"/>
                <a:ea typeface="OPPOSans H" panose="00020600040101010101" charset="-122"/>
                <a:cs typeface="Arial" panose="020B0604020202020204"/>
                <a:sym typeface="OPPOSans H" panose="00020600040101010101" charset="-122"/>
              </a:rPr>
              <a:t>TWO</a:t>
            </a:r>
            <a:endParaRPr kumimoji="0" sz="4400" b="0" i="0" u="none" strike="noStrike" kern="1200" cap="none" spc="0" normalizeH="0" baseline="0" noProof="0" dirty="0">
              <a:ln>
                <a:noFill/>
              </a:ln>
              <a:solidFill>
                <a:srgbClr val="000000"/>
              </a:solidFill>
              <a:effectLst/>
              <a:uLnTx/>
              <a:uFillTx/>
              <a:latin typeface="OPPOSans H" panose="00020600040101010101" charset="-122"/>
              <a:ea typeface="OPPOSans H" panose="00020600040101010101" charset="-122"/>
              <a:cs typeface="Arial" panose="020B0604020202020204"/>
              <a:sym typeface="OPPOSans H" panose="00020600040101010101" charset="-122"/>
            </a:endParaRPr>
          </a:p>
        </p:txBody>
      </p:sp>
      <p:pic>
        <p:nvPicPr>
          <p:cNvPr id="8" name="picture 136"/>
          <p:cNvPicPr>
            <a:picLocks noChangeAspect="1"/>
          </p:cNvPicPr>
          <p:nvPr>
            <p:custDataLst>
              <p:tags r:id="rId5"/>
            </p:custDataLst>
          </p:nvPr>
        </p:nvPicPr>
        <p:blipFill>
          <a:blip r:embed="rId6"/>
          <a:stretch>
            <a:fillRect/>
          </a:stretch>
        </p:blipFill>
        <p:spPr>
          <a:xfrm rot="2800861">
            <a:off x="3514543" y="2044464"/>
            <a:ext cx="5084274" cy="6046899"/>
          </a:xfrm>
          <a:prstGeom prst="rect">
            <a:avLst/>
          </a:prstGeom>
        </p:spPr>
      </p:pic>
      <p:pic>
        <p:nvPicPr>
          <p:cNvPr id="19" name="picture 160"/>
          <p:cNvPicPr>
            <a:picLocks noChangeAspect="1"/>
          </p:cNvPicPr>
          <p:nvPr/>
        </p:nvPicPr>
        <p:blipFill>
          <a:blip r:embed="rId7"/>
          <a:stretch>
            <a:fillRect/>
          </a:stretch>
        </p:blipFill>
        <p:spPr>
          <a:xfrm rot="21600000">
            <a:off x="3429000" y="5312209"/>
            <a:ext cx="3115819" cy="2025310"/>
          </a:xfrm>
          <a:prstGeom prst="rect">
            <a:avLst/>
          </a:prstGeom>
          <a:noFill/>
          <a:effectLst>
            <a:outerShdw blurRad="127000" dist="101600" dir="8100000" algn="tr" rotWithShape="0">
              <a:srgbClr val="044886">
                <a:alpha val="15000"/>
              </a:srgbClr>
            </a:outerShdw>
          </a:effectLst>
          <a:scene3d>
            <a:camera prst="perspectiveLeft"/>
            <a:lightRig rig="contrasting" dir="t"/>
          </a:scene3d>
        </p:spPr>
      </p:pic>
      <p:pic>
        <p:nvPicPr>
          <p:cNvPr id="18" name="picture 156"/>
          <p:cNvPicPr>
            <a:picLocks noChangeAspect="1"/>
          </p:cNvPicPr>
          <p:nvPr/>
        </p:nvPicPr>
        <p:blipFill>
          <a:blip r:embed="rId8"/>
          <a:stretch>
            <a:fillRect/>
          </a:stretch>
        </p:blipFill>
        <p:spPr>
          <a:xfrm rot="21600000">
            <a:off x="313517" y="4780913"/>
            <a:ext cx="3245456" cy="2408748"/>
          </a:xfrm>
          <a:prstGeom prst="rect">
            <a:avLst/>
          </a:prstGeom>
          <a:noFill/>
          <a:effectLst>
            <a:outerShdw blurRad="127000" dist="101600" dir="8100000" algn="tr" rotWithShape="0">
              <a:srgbClr val="044886">
                <a:alpha val="15000"/>
              </a:srgbClr>
            </a:outerShdw>
          </a:effectLst>
          <a:scene3d>
            <a:camera prst="perspectiveRight"/>
            <a:lightRig rig="contrasting" dir="t"/>
          </a:scene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77"/>
          <p:cNvPicPr>
            <a:picLocks noChangeAspect="1"/>
          </p:cNvPicPr>
          <p:nvPr/>
        </p:nvPicPr>
        <p:blipFill>
          <a:blip r:embed="rId1">
            <a:alphaModFix amt="70000"/>
          </a:blip>
          <a:stretch>
            <a:fillRect/>
          </a:stretch>
        </p:blipFill>
        <p:spPr>
          <a:xfrm>
            <a:off x="0" y="0"/>
            <a:ext cx="6813809" cy="9143999"/>
          </a:xfrm>
          <a:prstGeom prst="rect">
            <a:avLst/>
          </a:prstGeom>
        </p:spPr>
      </p:pic>
      <p:pic>
        <p:nvPicPr>
          <p:cNvPr id="58" name="图片 57" descr="背景图案&#10;&#10;描述已自动生成"/>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6858000" cy="9144000"/>
          </a:xfrm>
          <a:prstGeom prst="rect">
            <a:avLst/>
          </a:prstGeom>
        </p:spPr>
      </p:pic>
      <p:sp>
        <p:nvSpPr>
          <p:cNvPr id="34" name="textbox 62"/>
          <p:cNvSpPr/>
          <p:nvPr/>
        </p:nvSpPr>
        <p:spPr>
          <a:xfrm>
            <a:off x="353568" y="8786326"/>
            <a:ext cx="1880870" cy="143510"/>
          </a:xfrm>
          <a:prstGeom prst="rect">
            <a:avLst/>
          </a:prstGeom>
          <a:noFill/>
          <a:ln w="0" cap="flat">
            <a:noFill/>
            <a:prstDash val="solid"/>
            <a:miter lim="0"/>
          </a:ln>
        </p:spPr>
        <p:txBody>
          <a:bodyPr vert="horz" wrap="square" lIns="0" tIns="0" rIns="0" bIns="0"/>
          <a:lstStyle/>
          <a:p>
            <a:pPr marL="0" marR="0" lvl="0" indent="0" algn="l" defTabSz="914400" rtl="0" eaLnBrk="0" fontAlgn="auto" latinLnBrk="0" hangingPunct="1">
              <a:lnSpc>
                <a:spcPct val="86000"/>
              </a:lnSpc>
              <a:spcBef>
                <a:spcPts val="0"/>
              </a:spcBef>
              <a:spcAft>
                <a:spcPts val="0"/>
              </a:spcAft>
              <a:buClrTx/>
              <a:buSzTx/>
              <a:buFontTx/>
              <a:buNone/>
              <a:defRPr/>
            </a:pPr>
            <a:endParaRPr kumimoji="0" sz="1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a:p>
            <a:pPr marL="12700" marR="0" lvl="0" indent="0" algn="l" defTabSz="914400" rtl="0" eaLnBrk="0" fontAlgn="auto" latinLnBrk="0" hangingPunct="1">
              <a:lnSpc>
                <a:spcPct val="77000"/>
              </a:lnSpc>
              <a:spcBef>
                <a:spcPts val="0"/>
              </a:spcBef>
              <a:spcAft>
                <a:spcPts val="0"/>
              </a:spcAft>
              <a:buClrTx/>
              <a:buSzTx/>
              <a:buFontTx/>
              <a:buNone/>
              <a:defRPr/>
            </a:pP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BG WEALTH</a:t>
            </a:r>
            <a:r>
              <a:rPr kumimoji="0" sz="1000" b="0" i="0" u="none" strike="noStrike" kern="0" cap="none" spc="-60" normalizeH="0" baseline="0" noProof="0" dirty="0">
                <a:ln>
                  <a:noFill/>
                </a:ln>
                <a:solidFill>
                  <a:srgbClr val="000000"/>
                </a:solidFill>
                <a:effectLst/>
                <a:uLnTx/>
                <a:uFillTx/>
                <a:latin typeface="Arial" panose="020B0604020202020204"/>
                <a:ea typeface="Arial" panose="020B0604020202020204"/>
                <a:cs typeface="Arial" panose="020B0604020202020204"/>
              </a:rPr>
              <a:t> </a:t>
            </a:r>
            <a:r>
              <a:rPr kumimoji="0" sz="1000" b="0" i="0" u="none" strike="noStrike" kern="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SHARING GRO</a:t>
            </a:r>
            <a:r>
              <a:rPr kumimoji="0" sz="1000" b="0" i="0" u="none" strike="noStrike" kern="0" cap="none" spc="-10" normalizeH="0" baseline="0" noProof="0" dirty="0">
                <a:ln>
                  <a:noFill/>
                </a:ln>
                <a:solidFill>
                  <a:srgbClr val="000000"/>
                </a:solidFill>
                <a:effectLst/>
                <a:uLnTx/>
                <a:uFillTx/>
                <a:latin typeface="Arial" panose="020B0604020202020204"/>
                <a:ea typeface="Arial" panose="020B0604020202020204"/>
                <a:cs typeface="Arial" panose="020B0604020202020204"/>
              </a:rPr>
              <a:t>UP</a:t>
            </a:r>
            <a:endParaRPr kumimoji="0" sz="1000" b="0"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endParaRPr>
          </a:p>
        </p:txBody>
      </p:sp>
      <p:pic>
        <p:nvPicPr>
          <p:cNvPr id="65" name="图片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9" y="174176"/>
            <a:ext cx="685695" cy="561664"/>
          </a:xfrm>
          <a:prstGeom prst="rect">
            <a:avLst/>
          </a:prstGeom>
        </p:spPr>
      </p:pic>
      <p:sp>
        <p:nvSpPr>
          <p:cNvPr id="2" name="textbox 138"/>
          <p:cNvSpPr/>
          <p:nvPr/>
        </p:nvSpPr>
        <p:spPr>
          <a:xfrm>
            <a:off x="342455" y="1165957"/>
            <a:ext cx="6202363" cy="541019"/>
          </a:xfrm>
          <a:prstGeom prst="rect">
            <a:avLst/>
          </a:prstGeom>
          <a:noFill/>
          <a:ln w="0" cap="flat">
            <a:noFill/>
            <a:prstDash val="solid"/>
            <a:miter lim="0"/>
          </a:ln>
        </p:spPr>
        <p:txBody>
          <a:bodyPr vert="horz" wrap="square" lIns="0" tIns="0" rIns="0" bIns="0"/>
          <a:lstStyle/>
          <a:p>
            <a:pPr algn="ctr" rtl="0" eaLnBrk="0">
              <a:lnSpc>
                <a:spcPct val="79000"/>
              </a:lnSpc>
            </a:pPr>
            <a:endParaRPr sz="100" dirty="0">
              <a:latin typeface="OPPOSans H" panose="00020600040101010101" charset="-122"/>
              <a:ea typeface="OPPOSans H" panose="00020600040101010101" charset="-122"/>
              <a:cs typeface="Arial" panose="020B0604020202020204"/>
              <a:sym typeface="OPPOSans H" panose="00020600040101010101" charset="-122"/>
            </a:endParaRPr>
          </a:p>
          <a:p>
            <a:pPr algn="ctr" rtl="0" eaLnBrk="0">
              <a:lnSpc>
                <a:spcPct val="77000"/>
              </a:lnSpc>
            </a:pPr>
            <a:r>
              <a:rPr sz="4400" kern="0" spc="-40" dirty="0">
                <a:solidFill>
                  <a:srgbClr val="033461"/>
                </a:solidFill>
                <a:latin typeface="OPPOSans H" panose="00020600040101010101" charset="-122"/>
                <a:ea typeface="OPPOSans H" panose="00020600040101010101" charset="-122"/>
                <a:cs typeface="Arial" panose="020B0604020202020204"/>
                <a:sym typeface="OPPOSans H" panose="00020600040101010101" charset="-122"/>
              </a:rPr>
              <a:t>ADVANTAGE</a:t>
            </a:r>
            <a:r>
              <a:rPr sz="4400" kern="0" spc="-40" dirty="0">
                <a:latin typeface="OPPOSans H" panose="00020600040101010101" charset="-122"/>
                <a:ea typeface="OPPOSans H" panose="00020600040101010101" charset="-122"/>
                <a:cs typeface="Arial" panose="020B0604020202020204"/>
                <a:sym typeface="OPPOSans H" panose="00020600040101010101" charset="-122"/>
              </a:rPr>
              <a:t> </a:t>
            </a:r>
            <a:r>
              <a:rPr lang="en-US" sz="4400" kern="0" spc="-40" dirty="0">
                <a:solidFill>
                  <a:srgbClr val="ED1B24">
                    <a:alpha val="100000"/>
                  </a:srgbClr>
                </a:solidFill>
                <a:latin typeface="OPPOSans H" panose="00020600040101010101" charset="-122"/>
                <a:ea typeface="OPPOSans H" panose="00020600040101010101" charset="-122"/>
                <a:cs typeface="Arial" panose="020B0604020202020204"/>
                <a:sym typeface="OPPOSans H" panose="00020600040101010101" charset="-122"/>
              </a:rPr>
              <a:t>TWO</a:t>
            </a:r>
            <a:endParaRPr sz="4400" dirty="0">
              <a:latin typeface="OPPOSans H" panose="00020600040101010101" charset="-122"/>
              <a:ea typeface="OPPOSans H" panose="00020600040101010101" charset="-122"/>
              <a:cs typeface="Arial" panose="020B0604020202020204"/>
              <a:sym typeface="OPPOSans H" panose="00020600040101010101" charset="-122"/>
            </a:endParaRPr>
          </a:p>
        </p:txBody>
      </p:sp>
      <p:sp>
        <p:nvSpPr>
          <p:cNvPr id="12" name="六边形 1"/>
          <p:cNvSpPr/>
          <p:nvPr/>
        </p:nvSpPr>
        <p:spPr>
          <a:xfrm>
            <a:off x="333375" y="5949739"/>
            <a:ext cx="1396688" cy="159864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flip="none" rotWithShape="1">
            <a:gsLst>
              <a:gs pos="30000">
                <a:srgbClr val="970309"/>
              </a:gs>
              <a:gs pos="100000">
                <a:srgbClr val="ED1B24"/>
              </a:gs>
            </a:gsLst>
            <a:path path="circle">
              <a:fillToRect l="100000" t="100000"/>
            </a:path>
            <a:tileRect r="-100000" b="-10000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3" name="六边形 1"/>
          <p:cNvSpPr/>
          <p:nvPr/>
        </p:nvSpPr>
        <p:spPr>
          <a:xfrm>
            <a:off x="5127937" y="2208143"/>
            <a:ext cx="1396688" cy="159864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gs>
              <a:gs pos="100000">
                <a:srgbClr val="044886"/>
              </a:gs>
            </a:gsLst>
            <a:lin ang="10800000" scaled="0"/>
          </a:gradFill>
          <a:ln>
            <a:solidFill>
              <a:schemeClr val="bg1"/>
            </a:solid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4" name="六边形 1"/>
          <p:cNvSpPr/>
          <p:nvPr/>
        </p:nvSpPr>
        <p:spPr>
          <a:xfrm>
            <a:off x="5528847" y="7366465"/>
            <a:ext cx="995778" cy="1139764"/>
          </a:xfrm>
          <a:custGeom>
            <a:avLst/>
            <a:gdLst>
              <a:gd name="connsiteX0" fmla="*/ 2334113 w 4410633"/>
              <a:gd name="connsiteY0" fmla="*/ 30429 h 5048396"/>
              <a:gd name="connsiteX1" fmla="*/ 4251431 w 4410633"/>
              <a:gd name="connsiteY1" fmla="*/ 989087 h 5048396"/>
              <a:gd name="connsiteX2" fmla="*/ 4410633 w 4410633"/>
              <a:gd name="connsiteY2" fmla="*/ 1246683 h 5048396"/>
              <a:gd name="connsiteX3" fmla="*/ 4410633 w 4410633"/>
              <a:gd name="connsiteY3" fmla="*/ 3801714 h 5048396"/>
              <a:gd name="connsiteX4" fmla="*/ 4251431 w 4410633"/>
              <a:gd name="connsiteY4" fmla="*/ 4059309 h 5048396"/>
              <a:gd name="connsiteX5" fmla="*/ 2334113 w 4410633"/>
              <a:gd name="connsiteY5" fmla="*/ 5017968 h 5048396"/>
              <a:gd name="connsiteX6" fmla="*/ 2076518 w 4410633"/>
              <a:gd name="connsiteY6" fmla="*/ 5017968 h 5048396"/>
              <a:gd name="connsiteX7" fmla="*/ 159202 w 4410633"/>
              <a:gd name="connsiteY7" fmla="*/ 4059309 h 5048396"/>
              <a:gd name="connsiteX8" fmla="*/ 0 w 4410633"/>
              <a:gd name="connsiteY8" fmla="*/ 3801714 h 5048396"/>
              <a:gd name="connsiteX9" fmla="*/ 0 w 4410633"/>
              <a:gd name="connsiteY9" fmla="*/ 1246683 h 5048396"/>
              <a:gd name="connsiteX10" fmla="*/ 159202 w 4410633"/>
              <a:gd name="connsiteY10" fmla="*/ 989087 h 5048396"/>
              <a:gd name="connsiteX11" fmla="*/ 2076518 w 4410633"/>
              <a:gd name="connsiteY11" fmla="*/ 30429 h 5048396"/>
              <a:gd name="connsiteX12" fmla="*/ 2334113 w 4410633"/>
              <a:gd name="connsiteY12" fmla="*/ 30429 h 504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633" h="5048396">
                <a:moveTo>
                  <a:pt x="2334113" y="30429"/>
                </a:moveTo>
                <a:lnTo>
                  <a:pt x="4251431" y="989087"/>
                </a:lnTo>
                <a:cubicBezTo>
                  <a:pt x="4349022" y="1037883"/>
                  <a:pt x="4410633" y="1137573"/>
                  <a:pt x="4410633" y="1246683"/>
                </a:cubicBezTo>
                <a:lnTo>
                  <a:pt x="4410633" y="3801714"/>
                </a:lnTo>
                <a:cubicBezTo>
                  <a:pt x="4410633" y="3910824"/>
                  <a:pt x="4349022" y="4010514"/>
                  <a:pt x="4251431" y="4059309"/>
                </a:cubicBezTo>
                <a:lnTo>
                  <a:pt x="2334113" y="5017968"/>
                </a:lnTo>
                <a:cubicBezTo>
                  <a:pt x="2252971" y="5058539"/>
                  <a:pt x="2157661" y="5058539"/>
                  <a:pt x="2076518" y="5017968"/>
                </a:cubicBezTo>
                <a:lnTo>
                  <a:pt x="159202" y="4059309"/>
                </a:lnTo>
                <a:cubicBezTo>
                  <a:pt x="61611" y="4010514"/>
                  <a:pt x="0" y="3910824"/>
                  <a:pt x="0" y="3801714"/>
                </a:cubicBezTo>
                <a:lnTo>
                  <a:pt x="0" y="1246683"/>
                </a:lnTo>
                <a:cubicBezTo>
                  <a:pt x="0" y="1137573"/>
                  <a:pt x="61611" y="1037883"/>
                  <a:pt x="159202" y="989087"/>
                </a:cubicBezTo>
                <a:lnTo>
                  <a:pt x="2076518" y="30429"/>
                </a:lnTo>
                <a:cubicBezTo>
                  <a:pt x="2157661" y="-10142"/>
                  <a:pt x="2252971" y="-10142"/>
                  <a:pt x="2334113" y="30429"/>
                </a:cubicBezTo>
              </a:path>
            </a:pathLst>
          </a:custGeom>
          <a:gradFill>
            <a:gsLst>
              <a:gs pos="30000">
                <a:srgbClr val="033461">
                  <a:alpha val="40000"/>
                </a:srgbClr>
              </a:gs>
              <a:gs pos="100000">
                <a:srgbClr val="044886">
                  <a:alpha val="0"/>
                </a:srgbClr>
              </a:gs>
            </a:gsLst>
            <a:lin ang="16200000" scaled="0"/>
          </a:gradFill>
          <a:ln>
            <a:noFill/>
          </a:ln>
          <a:effectLst>
            <a:outerShdw blurRad="190500" dist="127000" dir="5400000" algn="t"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latin typeface="OPPOSans R" panose="00020600040101010101" charset="-122"/>
              <a:ea typeface="OPPOSans R" panose="00020600040101010101" charset="-122"/>
            </a:endParaRPr>
          </a:p>
        </p:txBody>
      </p:sp>
      <p:sp>
        <p:nvSpPr>
          <p:cNvPr id="16" name="椭圆 15"/>
          <p:cNvSpPr/>
          <p:nvPr/>
        </p:nvSpPr>
        <p:spPr>
          <a:xfrm>
            <a:off x="3735749" y="7328434"/>
            <a:ext cx="1102963" cy="1102963"/>
          </a:xfrm>
          <a:prstGeom prst="ellipse">
            <a:avLst/>
          </a:prstGeom>
          <a:gradFill>
            <a:gsLst>
              <a:gs pos="0">
                <a:schemeClr val="accent1">
                  <a:lumMod val="40000"/>
                  <a:lumOff val="60000"/>
                  <a:alpha val="40000"/>
                </a:schemeClr>
              </a:gs>
              <a:gs pos="58000">
                <a:schemeClr val="accent1">
                  <a:lumMod val="80000"/>
                  <a:lumOff val="20000"/>
                  <a:alpha val="35000"/>
                </a:schemeClr>
              </a:gs>
              <a:gs pos="100000">
                <a:schemeClr val="accent1">
                  <a:alpha val="25000"/>
                </a:schemeClr>
              </a:gs>
            </a:gsLst>
            <a:path path="circle">
              <a:fillToRect r="100000" b="10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10" name="组合 9"/>
          <p:cNvGrpSpPr/>
          <p:nvPr/>
        </p:nvGrpSpPr>
        <p:grpSpPr>
          <a:xfrm>
            <a:off x="806551" y="2872933"/>
            <a:ext cx="5271100" cy="4845864"/>
            <a:chOff x="667079" y="2335237"/>
            <a:chExt cx="5680710" cy="5222430"/>
          </a:xfrm>
        </p:grpSpPr>
        <p:pic>
          <p:nvPicPr>
            <p:cNvPr id="3" name="picture 204"/>
            <p:cNvPicPr>
              <a:picLocks noChangeAspect="1"/>
            </p:cNvPicPr>
            <p:nvPr/>
          </p:nvPicPr>
          <p:blipFill>
            <a:blip r:embed="rId4"/>
            <a:stretch>
              <a:fillRect/>
            </a:stretch>
          </p:blipFill>
          <p:spPr>
            <a:xfrm rot="21600000">
              <a:off x="667080" y="2694558"/>
              <a:ext cx="5680709" cy="4863109"/>
            </a:xfrm>
            <a:prstGeom prst="rect">
              <a:avLst/>
            </a:prstGeom>
            <a:noFill/>
            <a:effectLst>
              <a:outerShdw blurRad="127000" dist="101600" dir="8100000" algn="tr" rotWithShape="0">
                <a:srgbClr val="044886">
                  <a:alpha val="15000"/>
                </a:srgbClr>
              </a:outerShdw>
            </a:effectLst>
          </p:spPr>
        </p:pic>
        <p:sp>
          <p:nvSpPr>
            <p:cNvPr id="9" name="矩形: 圆顶角 8"/>
            <p:cNvSpPr/>
            <p:nvPr/>
          </p:nvSpPr>
          <p:spPr>
            <a:xfrm>
              <a:off x="667079" y="2335237"/>
              <a:ext cx="5680710" cy="359319"/>
            </a:xfrm>
            <a:prstGeom prst="round2Same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10"/>
            <p:cNvSpPr/>
            <p:nvPr/>
          </p:nvSpPr>
          <p:spPr>
            <a:xfrm>
              <a:off x="1255774" y="2440984"/>
              <a:ext cx="2667000" cy="202548"/>
            </a:xfrm>
            <a:prstGeom prst="rect">
              <a:avLst/>
            </a:prstGeom>
            <a:noFill/>
            <a:ln w="0" cap="flat">
              <a:noFill/>
              <a:prstDash val="solid"/>
              <a:miter lim="0"/>
            </a:ln>
          </p:spPr>
          <p:txBody>
            <a:bodyPr vert="horz" wrap="square" lIns="0" tIns="0" rIns="0" bIns="0"/>
            <a:lstStyle/>
            <a:p>
              <a:pPr marL="104775" algn="l" rtl="0" eaLnBrk="0">
                <a:spcBef>
                  <a:spcPts val="0"/>
                </a:spcBef>
              </a:pPr>
              <a:r>
                <a:rPr sz="1000" kern="0" spc="0" dirty="0">
                  <a:solidFill>
                    <a:srgbClr val="BEBEBE">
                      <a:alpha val="100000"/>
                    </a:srgbClr>
                  </a:solidFill>
                  <a:latin typeface="Arial" panose="020B0604020202020204"/>
                  <a:ea typeface="Arial" panose="020B0604020202020204"/>
                  <a:cs typeface="Arial" panose="020B0604020202020204"/>
                  <a:hlinkClick r:id="rId5">
                    <a:extLst>
                      <a:ext uri="{DAF060AB-1E55-43B9-8AAB-6FB025537F2F}">
                        <wpsdc:hlinkClr xmlns:wpsdc="http://www.wps.cn/officeDocument/2017/drawingmlCustomData" val="BEBEBE"/>
                        <wpsdc:folHlinkClr xmlns:wpsdc="http://www.wps.cn/officeDocument/2017/drawingmlCustomData" val="BEBEBE"/>
                        <wpsdc:hlinkUnderline xmlns:wpsdc="http://www.wps.cn/officeDocument/2017/drawingmlCustomData" val="0"/>
                      </a:ext>
                    </a:extLst>
                  </a:hlinkClick>
                </a:rPr>
                <a:t>https</a:t>
              </a:r>
              <a:r>
                <a:rPr sz="1000" kern="0" spc="0" dirty="0">
                  <a:solidFill>
                    <a:srgbClr val="BEBEBE">
                      <a:alpha val="100000"/>
                    </a:srgbClr>
                  </a:solidFill>
                  <a:latin typeface="Arial" panose="020B0604020202020204"/>
                  <a:ea typeface="Arial" panose="020B0604020202020204"/>
                  <a:cs typeface="Arial" panose="020B0604020202020204"/>
                  <a:hlinkClick r:id="rId5">
                    <a:extLst>
                      <a:ext uri="{DAF060AB-1E55-43B9-8AAB-6FB025537F2F}">
                        <wpsdc:hlinkClr xmlns:wpsdc="http://www.wps.cn/officeDocument/2017/drawingmlCustomData" val="BEBEBE"/>
                        <wpsdc:folHlinkClr xmlns:wpsdc="http://www.wps.cn/officeDocument/2017/drawingmlCustomData" val="BEBEBE"/>
                        <wpsdc:hlinkUnderline xmlns:wpsdc="http://www.wps.cn/officeDocument/2017/drawingmlCustomData" val="0"/>
                      </a:ext>
                    </a:extLst>
                  </a:hlinkClick>
                </a:rPr>
                <a:t>://connectonline.asic.gov.au</a:t>
              </a:r>
              <a:endParaRPr sz="1000" dirty="0">
                <a:latin typeface="Arial" panose="020B0604020202020204"/>
                <a:ea typeface="Arial" panose="020B0604020202020204"/>
                <a:cs typeface="Arial" panose="020B0604020202020204"/>
              </a:endParaRPr>
            </a:p>
          </p:txBody>
        </p:sp>
        <p:pic>
          <p:nvPicPr>
            <p:cNvPr id="7" name="picture 218"/>
            <p:cNvPicPr>
              <a:picLocks noChangeAspect="1"/>
            </p:cNvPicPr>
            <p:nvPr/>
          </p:nvPicPr>
          <p:blipFill>
            <a:blip r:embed="rId6"/>
            <a:stretch>
              <a:fillRect/>
            </a:stretch>
          </p:blipFill>
          <p:spPr>
            <a:xfrm rot="21600000">
              <a:off x="868045" y="2476245"/>
              <a:ext cx="340817" cy="82296"/>
            </a:xfrm>
            <a:prstGeom prst="rect">
              <a:avLst/>
            </a:prstGeom>
            <a:noFill/>
            <a:effectLst>
              <a:outerShdw blurRad="127000" dist="101600" dir="8100000" algn="tr" rotWithShape="0">
                <a:srgbClr val="044886">
                  <a:alpha val="15000"/>
                </a:srgbClr>
              </a:outerShdw>
            </a:effectLst>
          </p:spPr>
        </p:pic>
      </p:grpSp>
    </p:spTree>
  </p:cSld>
  <p:clrMapOvr>
    <a:masterClrMapping/>
  </p:clrMapOvr>
</p:sld>
</file>

<file path=ppt/tags/tag1.xml><?xml version="1.0" encoding="utf-8"?>
<p:tagLst xmlns:p="http://schemas.openxmlformats.org/presentationml/2006/main">
  <p:tag name="KSO_WM_UNIT_PLACING_PICTURE_USER_VIEWPORT" val="{&quot;height&quot;:9522.675590551182,&quot;width&quot;:8006.730708661417}"/>
</p:tagLst>
</file>

<file path=ppt/tags/tag10.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1.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2.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3.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ags/tag14.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5.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6.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7.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ags/tag18.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19.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xml><?xml version="1.0" encoding="utf-8"?>
<p:tagLst xmlns:p="http://schemas.openxmlformats.org/presentationml/2006/main">
  <p:tag name="KSO_WM_UNIT_PLACING_PICTURE_USER_VIEWPORT" val="{&quot;height&quot;:14400,&quot;width&quot;:10800}"/>
</p:tagLst>
</file>

<file path=ppt/tags/tag20.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1.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ags/tag22.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3.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4.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5.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ags/tag26.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7.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8.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29.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ags/tag3.xml><?xml version="1.0" encoding="utf-8"?>
<p:tagLst xmlns:p="http://schemas.openxmlformats.org/presentationml/2006/main">
  <p:tag name="KSO_WM_UNIT_PLACING_PICTURE_USER_VIEWPORT" val="{&quot;height&quot;:1160.0330708661418,&quot;width&quot;:1161.2125984251968}"/>
</p:tagLst>
</file>

<file path=ppt/tags/tag30.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31.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32.xml><?xml version="1.0" encoding="utf-8"?>
<p:tagLst xmlns:p="http://schemas.openxmlformats.org/presentationml/2006/main">
  <p:tag name="SHADOWSIZE" val="100"/>
</p:tagLst>
</file>

<file path=ppt/tags/tag33.xml><?xml version="1.0" encoding="utf-8"?>
<p:tagLst xmlns:p="http://schemas.openxmlformats.org/presentationml/2006/main">
  <p:tag name="SHADOWSIZE" val="100"/>
</p:tagLst>
</file>

<file path=ppt/tags/tag34.xml><?xml version="1.0" encoding="utf-8"?>
<p:tagLst xmlns:p="http://schemas.openxmlformats.org/presentationml/2006/main">
  <p:tag name="SHADOWSIZE" val="100"/>
</p:tagLst>
</file>

<file path=ppt/tags/tag35.xml><?xml version="1.0" encoding="utf-8"?>
<p:tagLst xmlns:p="http://schemas.openxmlformats.org/presentationml/2006/main">
  <p:tag name="SHADOWSIZE" val="100"/>
</p:tagLst>
</file>

<file path=ppt/tags/tag36.xml><?xml version="1.0" encoding="utf-8"?>
<p:tagLst xmlns:p="http://schemas.openxmlformats.org/presentationml/2006/main">
  <p:tag name="SHADOWSIZE" val="100"/>
</p:tagLst>
</file>

<file path=ppt/tags/tag37.xml><?xml version="1.0" encoding="utf-8"?>
<p:tagLst xmlns:p="http://schemas.openxmlformats.org/presentationml/2006/main">
  <p:tag name="SHADOWSIZE" val="100"/>
</p:tagLst>
</file>

<file path=ppt/tags/tag4.xml><?xml version="1.0" encoding="utf-8"?>
<p:tagLst xmlns:p="http://schemas.openxmlformats.org/presentationml/2006/main">
  <p:tag name="KSO_WM_UNIT_PLACING_PICTURE_USER_VIEWPORT" val="{&quot;height&quot;:1326.612598425197,&quot;width&quot;:1619.5669291338581}"/>
</p:tagLst>
</file>

<file path=ppt/tags/tag5.xml><?xml version="1.0" encoding="utf-8"?>
<p:tagLst xmlns:p="http://schemas.openxmlformats.org/presentationml/2006/main">
  <p:tag name="KSO_WM_UNIT_PLACING_PICTURE_USER_VIEWPORT" val="{&quot;height&quot;:7349,&quot;width&quot;:8756}"/>
</p:tagLst>
</file>

<file path=ppt/tags/tag6.xml><?xml version="1.0" encoding="utf-8"?>
<p:tagLst xmlns:p="http://schemas.openxmlformats.org/presentationml/2006/main">
  <p:tag name="KSO_WM_UNIT_PLACING_PICTURE_USER_VIEWPORT" val="{&quot;height&quot;:14400,&quot;width&quot;:10800}"/>
</p:tagLst>
</file>

<file path=ppt/tags/tag7.xml><?xml version="1.0" encoding="utf-8"?>
<p:tagLst xmlns:p="http://schemas.openxmlformats.org/presentationml/2006/main">
  <p:tag name="KSO_WM_UNIT_PLACING_PICTURE_USER_VIEWPORT" val="{&quot;height&quot;:10212,&quot;width&quot;:10428}"/>
</p:tagLst>
</file>

<file path=ppt/tags/tag8.xml><?xml version="1.0" encoding="utf-8"?>
<p:tagLst xmlns:p="http://schemas.openxmlformats.org/presentationml/2006/main">
  <p:tag name="KSO_WM_DIAGRAM_VIRTUALLY_FRAME" val="{&quot;height&quot;:295.24842519685035,&quot;left&quot;:26.96496062992126,&quot;top&quot;:384.11535433070867,&quot;width&quot;:496.4444881889764}"/>
</p:tagLst>
</file>

<file path=ppt/tags/tag9.xml><?xml version="1.0" encoding="utf-8"?>
<p:tagLst xmlns:p="http://schemas.openxmlformats.org/presentationml/2006/main">
  <p:tag name="SHADOWSIZE" val="100"/>
  <p:tag name="KSO_WM_DIAGRAM_VIRTUALLY_FRAME" val="{&quot;height&quot;:295.24842519685035,&quot;left&quot;:26.96496062992126,&quot;top&quot;:384.11535433070867,&quot;width&quot;:496.4444881889764}"/>
</p:tagLst>
</file>

<file path=ppt/theme/theme1.xml><?xml version="1.0" encoding="utf-8"?>
<a:theme xmlns:a="http://schemas.openxmlformats.org/drawingml/2006/main" name="Office theme">
  <a:themeElements>
    <a:clrScheme name="自定义 273">
      <a:dk1>
        <a:srgbClr val="000000"/>
      </a:dk1>
      <a:lt1>
        <a:srgbClr val="FFFFFF"/>
      </a:lt1>
      <a:dk2>
        <a:srgbClr val="44546A"/>
      </a:dk2>
      <a:lt2>
        <a:srgbClr val="E7E6E6"/>
      </a:lt2>
      <a:accent1>
        <a:srgbClr val="044886"/>
      </a:accent1>
      <a:accent2>
        <a:srgbClr val="033461"/>
      </a:accent2>
      <a:accent3>
        <a:srgbClr val="970309"/>
      </a:accent3>
      <a:accent4>
        <a:srgbClr val="A73103"/>
      </a:accent4>
      <a:accent5>
        <a:srgbClr val="5B9BD5"/>
      </a:accent5>
      <a:accent6>
        <a:srgbClr val="70AD47"/>
      </a:accent6>
      <a:hlink>
        <a:srgbClr val="0563C1"/>
      </a:hlink>
      <a:folHlink>
        <a:srgbClr val="954F72"/>
      </a:folHlink>
    </a:clrScheme>
    <a:fontScheme name="自定义 5">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19059</Words>
  <Application>WPS 演示</Application>
  <PresentationFormat>On-screen Show (4:3)</PresentationFormat>
  <Paragraphs>739</Paragraphs>
  <Slides>33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vt:lpstr>
      <vt:lpstr>宋体</vt:lpstr>
      <vt:lpstr>Wingdings</vt:lpstr>
      <vt:lpstr>OPPOSans R</vt:lpstr>
      <vt:lpstr>庞门正道标题体</vt:lpstr>
      <vt:lpstr>Times New Roman</vt:lpstr>
      <vt:lpstr>Arial</vt:lpstr>
      <vt:lpstr>OPPOSans H</vt:lpstr>
      <vt:lpstr>HarmonyOS Sans SC</vt:lpstr>
      <vt:lpstr>微软雅黑</vt:lpstr>
      <vt:lpstr>Arial Unicode MS</vt:lpstr>
      <vt:lpstr>等线</vt:lpstr>
      <vt:lpstr>Calibri</vt:lpstr>
      <vt:lpstr>Saturday Sans Regular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Design</dc:creator>
  <cp:lastModifiedBy>NGUYENMA</cp:lastModifiedBy>
  <cp:revision>33</cp:revision>
  <dcterms:created xsi:type="dcterms:W3CDTF">2025-03-23T13:42:00Z</dcterms:created>
  <dcterms:modified xsi:type="dcterms:W3CDTF">2025-09-20T20:34:25Z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wqlLaW5nc29mdCBQREYgdG8gV1BTIDExMA</vt:lpwstr>
  </property>
  <property fmtid="{D5CDD505-2E9C-101B-9397-08002B2CF9AE}" pid="3" name="Created">
    <vt:filetime>2025-03-20T16:14:51Z</vt:filetime>
  </property>
  <property fmtid="{D5CDD505-2E9C-101B-9397-08002B2CF9AE}" pid="4" name="ICV">
    <vt:lpwstr>D380D00B560149269210A74F2D0BF356_13</vt:lpwstr>
  </property>
  <property fmtid="{D5CDD505-2E9C-101B-9397-08002B2CF9AE}" pid="5" name="KSOProductBuildVer">
    <vt:lpwstr>2052-12.1.0.22529</vt:lpwstr>
  </property>
</Properties>
</file>